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40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9" r:id="rId17"/>
    <p:sldId id="268" r:id="rId18"/>
    <p:sldId id="272" r:id="rId19"/>
    <p:sldId id="270" r:id="rId20"/>
    <p:sldId id="271" r:id="rId21"/>
    <p:sldId id="273" r:id="rId22"/>
    <p:sldId id="274" r:id="rId23"/>
    <p:sldId id="275" r:id="rId24"/>
    <p:sldId id="276" r:id="rId25"/>
    <p:sldId id="277" r:id="rId26"/>
    <p:sldId id="279" r:id="rId27"/>
    <p:sldId id="280" r:id="rId28"/>
    <p:sldId id="281" r:id="rId29"/>
    <p:sldId id="283" r:id="rId30"/>
    <p:sldId id="285" r:id="rId31"/>
    <p:sldId id="286" r:id="rId32"/>
    <p:sldId id="287" r:id="rId33"/>
    <p:sldId id="288" r:id="rId34"/>
    <p:sldId id="282" r:id="rId35"/>
    <p:sldId id="289" r:id="rId36"/>
    <p:sldId id="290" r:id="rId37"/>
    <p:sldId id="291" r:id="rId38"/>
    <p:sldId id="292" r:id="rId39"/>
  </p:sldIdLst>
  <p:sldSz cx="9144000" cy="5143500" type="screen16x9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1F40"/>
    <a:srgbClr val="5E5E5E"/>
    <a:srgbClr val="464648"/>
    <a:srgbClr val="AC0019"/>
    <a:srgbClr val="850026"/>
    <a:srgbClr val="EFEFEF"/>
    <a:srgbClr val="000000"/>
    <a:srgbClr val="9A00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unkle Formatvorlage 1 - Akz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84"/>
    <p:restoredTop sz="94698"/>
  </p:normalViewPr>
  <p:slideViewPr>
    <p:cSldViewPr snapToGrid="0" snapToObjects="1">
      <p:cViewPr varScale="1">
        <p:scale>
          <a:sx n="171" d="100"/>
          <a:sy n="171" d="100"/>
        </p:scale>
        <p:origin x="168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Arbeitsblat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Arbeitsblat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Arbeitsblat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Arbeitsblat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7"/>
    </mc:Choice>
    <mc:Fallback>
      <c:style val="17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Datenreihe 1</c:v>
                </c:pt>
              </c:strCache>
            </c:strRef>
          </c:tx>
          <c:spPr>
            <a:effectLst/>
          </c:spPr>
          <c:invertIfNegative val="0"/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7D-CE47-AC26-D8A09DC64071}"/>
            </c:ext>
          </c:extLst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Datenreihe 2</c:v>
                </c:pt>
              </c:strCache>
            </c:strRef>
          </c:tx>
          <c:spPr>
            <a:effectLst/>
          </c:spPr>
          <c:invertIfNegative val="0"/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A7D-CE47-AC26-D8A09DC64071}"/>
            </c:ext>
          </c:extLst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Datenreihe 3</c:v>
                </c:pt>
              </c:strCache>
            </c:strRef>
          </c:tx>
          <c:invertIfNegative val="0"/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A7D-CE47-AC26-D8A09DC640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01206432"/>
        <c:axId val="301935232"/>
      </c:barChart>
      <c:catAx>
        <c:axId val="3012064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>
                <a:solidFill>
                  <a:srgbClr val="464648"/>
                </a:solidFill>
              </a:defRPr>
            </a:pPr>
            <a:endParaRPr lang="de-DE"/>
          </a:p>
        </c:txPr>
        <c:crossAx val="301935232"/>
        <c:crosses val="autoZero"/>
        <c:auto val="1"/>
        <c:lblAlgn val="ctr"/>
        <c:lblOffset val="100"/>
        <c:noMultiLvlLbl val="0"/>
      </c:catAx>
      <c:valAx>
        <c:axId val="30193523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solidFill>
                  <a:srgbClr val="850026"/>
                </a:solidFill>
              </a:defRPr>
            </a:pPr>
            <a:endParaRPr lang="de-DE"/>
          </a:p>
        </c:txPr>
        <c:crossAx val="301206432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>
              <a:solidFill>
                <a:srgbClr val="850026"/>
              </a:solidFill>
              <a:latin typeface="Century Gothic"/>
            </a:defRPr>
          </a:pPr>
          <a:endParaRPr lang="de-DE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7"/>
    </mc:Choice>
    <mc:Fallback>
      <c:style val="17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Datenreihe 1</c:v>
                </c:pt>
              </c:strCache>
            </c:strRef>
          </c:tx>
          <c:spPr>
            <a:effectLst/>
          </c:spPr>
          <c:invertIfNegative val="0"/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60-B041-929B-6414287AF00C}"/>
            </c:ext>
          </c:extLst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Datenreihe 2</c:v>
                </c:pt>
              </c:strCache>
            </c:strRef>
          </c:tx>
          <c:spPr>
            <a:effectLst/>
          </c:spPr>
          <c:invertIfNegative val="0"/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60-B041-929B-6414287AF00C}"/>
            </c:ext>
          </c:extLst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Datenreihe 3</c:v>
                </c:pt>
              </c:strCache>
            </c:strRef>
          </c:tx>
          <c:spPr>
            <a:effectLst/>
          </c:spPr>
          <c:invertIfNegative val="0"/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760-B041-929B-6414287AF0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19372880"/>
        <c:axId val="419374656"/>
      </c:barChart>
      <c:catAx>
        <c:axId val="4193728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>
                <a:solidFill>
                  <a:srgbClr val="464648"/>
                </a:solidFill>
              </a:defRPr>
            </a:pPr>
            <a:endParaRPr lang="de-DE"/>
          </a:p>
        </c:txPr>
        <c:crossAx val="419374656"/>
        <c:crosses val="autoZero"/>
        <c:auto val="1"/>
        <c:lblAlgn val="ctr"/>
        <c:lblOffset val="100"/>
        <c:noMultiLvlLbl val="0"/>
      </c:catAx>
      <c:valAx>
        <c:axId val="4193746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solidFill>
                  <a:srgbClr val="850026"/>
                </a:solidFill>
              </a:defRPr>
            </a:pPr>
            <a:endParaRPr lang="de-DE"/>
          </a:p>
        </c:txPr>
        <c:crossAx val="419372880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>
              <a:solidFill>
                <a:srgbClr val="850026"/>
              </a:solidFill>
              <a:latin typeface="Century Gothic"/>
            </a:defRPr>
          </a:pPr>
          <a:endParaRPr lang="de-DE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7"/>
    </mc:Choice>
    <mc:Fallback>
      <c:style val="17"/>
    </mc:Fallback>
  </mc:AlternateContent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Datenreihe 1</c:v>
                </c:pt>
              </c:strCache>
            </c:strRef>
          </c:tx>
          <c:spPr>
            <a:effectLst/>
          </c:spPr>
          <c:invertIfNegative val="0"/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00-4A40-B699-425EE35AE551}"/>
            </c:ext>
          </c:extLst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Datenreihe 2</c:v>
                </c:pt>
              </c:strCache>
            </c:strRef>
          </c:tx>
          <c:spPr>
            <a:effectLst/>
          </c:spPr>
          <c:invertIfNegative val="0"/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600-4A40-B699-425EE35AE551}"/>
            </c:ext>
          </c:extLst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Datenreihe 3</c:v>
                </c:pt>
              </c:strCache>
            </c:strRef>
          </c:tx>
          <c:spPr>
            <a:effectLst/>
          </c:spPr>
          <c:invertIfNegative val="0"/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600-4A40-B699-425EE35AE5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31762672"/>
        <c:axId val="298333712"/>
      </c:barChart>
      <c:catAx>
        <c:axId val="431762672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>
                <a:solidFill>
                  <a:srgbClr val="464648"/>
                </a:solidFill>
              </a:defRPr>
            </a:pPr>
            <a:endParaRPr lang="de-DE"/>
          </a:p>
        </c:txPr>
        <c:crossAx val="298333712"/>
        <c:crosses val="autoZero"/>
        <c:auto val="1"/>
        <c:lblAlgn val="ctr"/>
        <c:lblOffset val="100"/>
        <c:noMultiLvlLbl val="0"/>
      </c:catAx>
      <c:valAx>
        <c:axId val="298333712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solidFill>
                  <a:srgbClr val="850026"/>
                </a:solidFill>
              </a:defRPr>
            </a:pPr>
            <a:endParaRPr lang="de-DE"/>
          </a:p>
        </c:txPr>
        <c:crossAx val="431762672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>
              <a:solidFill>
                <a:srgbClr val="850026"/>
              </a:solidFill>
              <a:latin typeface="Century Gothic"/>
            </a:defRPr>
          </a:pPr>
          <a:endParaRPr lang="de-DE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7"/>
    </mc:Choice>
    <mc:Fallback>
      <c:style val="17"/>
    </mc:Fallback>
  </mc:AlternateContent>
  <c:chart>
    <c:title>
      <c:tx>
        <c:rich>
          <a:bodyPr/>
          <a:lstStyle/>
          <a:p>
            <a:pPr>
              <a:defRPr>
                <a:latin typeface="Century Gothic"/>
              </a:defRPr>
            </a:pPr>
            <a:r>
              <a:rPr lang="de-DE" sz="2000" b="0" i="0" dirty="0">
                <a:solidFill>
                  <a:srgbClr val="850026"/>
                </a:solidFill>
                <a:latin typeface="Century Gothic"/>
              </a:rPr>
              <a:t>Datenreihe 1</a:t>
            </a:r>
          </a:p>
        </c:rich>
      </c:tx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Blatt1!$B$1</c:f>
              <c:strCache>
                <c:ptCount val="1"/>
                <c:pt idx="0">
                  <c:v>Datenreihe 1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>
                    <a:solidFill>
                      <a:schemeClr val="bg1"/>
                    </a:solidFill>
                    <a:latin typeface="Verdana"/>
                  </a:defRPr>
                </a:pPr>
                <a:endParaRPr lang="de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72-F444-A7F4-12FE68B97B29}"/>
            </c:ext>
          </c:extLst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Datenreihe 2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72-F444-A7F4-12FE68B97B29}"/>
            </c:ext>
          </c:extLst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Datenreihe 3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Blatt1!$A$2:$A$5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Blatt1!$D$2:$D$5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72-F444-A7F4-12FE68B97B2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</c:plotArea>
    <c:legend>
      <c:legendPos val="t"/>
      <c:overlay val="0"/>
      <c:txPr>
        <a:bodyPr/>
        <a:lstStyle/>
        <a:p>
          <a:pPr>
            <a:defRPr sz="1400">
              <a:solidFill>
                <a:srgbClr val="464648"/>
              </a:solidFill>
              <a:latin typeface="Verdana"/>
            </a:defRPr>
          </a:pPr>
          <a:endParaRPr lang="de-DE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E7EB69-D735-6F40-B9C3-E75822F979D3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EF5541-A5E7-944F-9BFD-B1F2B85537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1372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Erläutern warum beide!!!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EF5541-A5E7-944F-9BFD-B1F2B85537B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252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ung 9"/>
          <p:cNvGrpSpPr/>
          <p:nvPr userDrawn="1"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7" name="Bild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1472184"/>
            </a:xfrm>
            <a:prstGeom prst="rect">
              <a:avLst/>
            </a:prstGeom>
          </p:spPr>
        </p:pic>
        <p:pic>
          <p:nvPicPr>
            <p:cNvPr id="9" name="Bild 8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5956"/>
              <a:ext cx="9144000" cy="2447544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2149078"/>
            <a:ext cx="7772400" cy="1102519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de-DE" dirty="0"/>
              <a:t>Präsentationstitel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256288"/>
            <a:ext cx="6400800" cy="1314450"/>
          </a:xfrm>
        </p:spPr>
        <p:txBody>
          <a:bodyPr/>
          <a:lstStyle>
            <a:lvl1pPr marL="0" indent="0" algn="ctr">
              <a:buNone/>
              <a:defRPr b="0" i="0">
                <a:solidFill>
                  <a:srgbClr val="5E5E5E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UNTERTITEL O.Ä.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7313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Präsentations- oder Folientitel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tIns="108000"/>
          <a:lstStyle>
            <a:lvl1pPr>
              <a:defRPr sz="1600"/>
            </a:lvl1pPr>
          </a:lstStyle>
          <a:p>
            <a:pPr lvl="0"/>
            <a:r>
              <a:rPr lang="de-DE" dirty="0"/>
              <a:t>Text 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8719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6911440" y="743485"/>
            <a:ext cx="1775361" cy="3792890"/>
          </a:xfrm>
        </p:spPr>
        <p:txBody>
          <a:bodyPr vert="eaVert" tIns="108000"/>
          <a:lstStyle>
            <a:lvl1pPr algn="l">
              <a:defRPr/>
            </a:lvl1pPr>
          </a:lstStyle>
          <a:p>
            <a:r>
              <a:rPr lang="de-DE" dirty="0"/>
              <a:t>Präsentations- oder Folientitel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743485"/>
            <a:ext cx="6096000" cy="3792890"/>
          </a:xfrm>
        </p:spPr>
        <p:txBody>
          <a:bodyPr vert="eaVert" tIns="108000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21314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Ende Version 1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00337"/>
            <a:ext cx="9144000" cy="2447544"/>
          </a:xfrm>
          <a:prstGeom prst="rect">
            <a:avLst/>
          </a:prstGeom>
        </p:spPr>
      </p:pic>
      <p:sp>
        <p:nvSpPr>
          <p:cNvPr id="5" name="Rechteck 4"/>
          <p:cNvSpPr/>
          <p:nvPr userDrawn="1"/>
        </p:nvSpPr>
        <p:spPr>
          <a:xfrm>
            <a:off x="0" y="-1"/>
            <a:ext cx="9144000" cy="2211573"/>
          </a:xfrm>
          <a:prstGeom prst="rect">
            <a:avLst/>
          </a:prstGeom>
          <a:solidFill>
            <a:srgbClr val="B81F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2255398"/>
            <a:ext cx="7772400" cy="110251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de-DE" dirty="0"/>
              <a:t>Vielen Dank!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367863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rgbClr val="5E5E5E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Kontaktdaten</a:t>
            </a:r>
          </a:p>
        </p:txBody>
      </p:sp>
      <p:pic>
        <p:nvPicPr>
          <p:cNvPr id="4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436" y="579760"/>
            <a:ext cx="2409128" cy="103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93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Ende Version 2 Template Brockhaus AG">
    <p:bg>
      <p:bgPr>
        <a:solidFill>
          <a:srgbClr val="B81F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2149078"/>
            <a:ext cx="7772400" cy="1102519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Vielen Dank!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261545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Kontaktdaten</a:t>
            </a:r>
          </a:p>
        </p:txBody>
      </p: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436" y="579760"/>
            <a:ext cx="2409128" cy="103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45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äulendiagramm nebeneinander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graphicFrame>
        <p:nvGraphicFramePr>
          <p:cNvPr id="5" name="Diagramm 4"/>
          <p:cNvGraphicFramePr/>
          <p:nvPr userDrawn="1">
            <p:extLst>
              <p:ext uri="{D42A27DB-BD31-4B8C-83A1-F6EECF244321}">
                <p14:modId xmlns:p14="http://schemas.microsoft.com/office/powerpoint/2010/main" val="1683626687"/>
              </p:ext>
            </p:extLst>
          </p:nvPr>
        </p:nvGraphicFramePr>
        <p:xfrm>
          <a:off x="1524000" y="1047750"/>
          <a:ext cx="6096000" cy="304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608010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äulendiagram gestapelt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graphicFrame>
        <p:nvGraphicFramePr>
          <p:cNvPr id="5" name="Diagramm 4"/>
          <p:cNvGraphicFramePr/>
          <p:nvPr userDrawn="1">
            <p:extLst>
              <p:ext uri="{D42A27DB-BD31-4B8C-83A1-F6EECF244321}">
                <p14:modId xmlns:p14="http://schemas.microsoft.com/office/powerpoint/2010/main" val="814637282"/>
              </p:ext>
            </p:extLst>
          </p:nvPr>
        </p:nvGraphicFramePr>
        <p:xfrm>
          <a:off x="1524000" y="1047750"/>
          <a:ext cx="6096000" cy="304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48601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alkendiagramm übereinander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graphicFrame>
        <p:nvGraphicFramePr>
          <p:cNvPr id="6" name="Diagramm 5"/>
          <p:cNvGraphicFramePr/>
          <p:nvPr userDrawn="1">
            <p:extLst>
              <p:ext uri="{D42A27DB-BD31-4B8C-83A1-F6EECF244321}">
                <p14:modId xmlns:p14="http://schemas.microsoft.com/office/powerpoint/2010/main" val="2514654110"/>
              </p:ext>
            </p:extLst>
          </p:nvPr>
        </p:nvGraphicFramePr>
        <p:xfrm>
          <a:off x="1524000" y="1065387"/>
          <a:ext cx="6096000" cy="304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39155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rtendiagramm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graphicFrame>
        <p:nvGraphicFramePr>
          <p:cNvPr id="6" name="Diagramm 5"/>
          <p:cNvGraphicFramePr/>
          <p:nvPr userDrawn="1">
            <p:extLst>
              <p:ext uri="{D42A27DB-BD31-4B8C-83A1-F6EECF244321}">
                <p14:modId xmlns:p14="http://schemas.microsoft.com/office/powerpoint/2010/main" val="1033301433"/>
              </p:ext>
            </p:extLst>
          </p:nvPr>
        </p:nvGraphicFramePr>
        <p:xfrm>
          <a:off x="1524000" y="1065387"/>
          <a:ext cx="6096000" cy="304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527236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graphicFrame>
        <p:nvGraphicFramePr>
          <p:cNvPr id="5" name="Tabelle 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210491671"/>
              </p:ext>
            </p:extLst>
          </p:nvPr>
        </p:nvGraphicFramePr>
        <p:xfrm>
          <a:off x="1524000" y="906651"/>
          <a:ext cx="6096000" cy="13068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algn="l"/>
                      <a:r>
                        <a:rPr lang="de-DE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Century Gothic"/>
                        </a:rPr>
                        <a:t>Bezeichnung</a:t>
                      </a:r>
                      <a:endParaRPr lang="de-DE" sz="1100" b="0" i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Century Gothic"/>
                      </a:endParaRPr>
                    </a:p>
                  </a:txBody>
                  <a:tcPr marT="34290" marB="34290">
                    <a:solidFill>
                      <a:srgbClr val="850026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Century Gothic"/>
                        </a:rPr>
                        <a:t>Spalte</a:t>
                      </a:r>
                      <a:r>
                        <a:rPr lang="de-DE" sz="110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Century Gothic"/>
                        </a:rPr>
                        <a:t> 1</a:t>
                      </a:r>
                      <a:endParaRPr lang="de-DE" sz="1100" b="0" i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Century Gothic"/>
                      </a:endParaRPr>
                    </a:p>
                  </a:txBody>
                  <a:tcPr marT="34290" marB="34290" anchor="ctr">
                    <a:solidFill>
                      <a:srgbClr val="850026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Century Gothic"/>
                        </a:rPr>
                        <a:t>Spalte 2</a:t>
                      </a:r>
                      <a:endParaRPr lang="de-DE" sz="1100" b="0" i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Century Gothic"/>
                      </a:endParaRPr>
                    </a:p>
                  </a:txBody>
                  <a:tcPr marT="34290" marB="34290">
                    <a:solidFill>
                      <a:srgbClr val="850026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Century Gothic"/>
                        </a:rPr>
                        <a:t>Spalte 3</a:t>
                      </a:r>
                      <a:endParaRPr lang="de-DE" sz="1100" b="0" i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Century Gothic"/>
                      </a:endParaRPr>
                    </a:p>
                  </a:txBody>
                  <a:tcPr marT="34290" marB="34290">
                    <a:solidFill>
                      <a:srgbClr val="8500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1 Feld 1</a:t>
                      </a: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1 Feld 2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1 Feld 3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1 Feld 4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2 Feld 1</a:t>
                      </a: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2 Feld 2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2 Feld 3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2 Feld 4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3 Feld 1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3 Feld 2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3 Feld 3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solidFill>
                            <a:srgbClr val="464648"/>
                          </a:solidFill>
                          <a:latin typeface="Verdana"/>
                        </a:rPr>
                        <a:t>Zeile 3 Feld 4</a:t>
                      </a:r>
                    </a:p>
                    <a:p>
                      <a:endParaRPr lang="de-DE" sz="900" dirty="0">
                        <a:solidFill>
                          <a:srgbClr val="464648"/>
                        </a:solidFill>
                        <a:latin typeface="Verdana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524000" y="2312921"/>
            <a:ext cx="54864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de-DE" dirty="0"/>
              <a:t>Tabellenbezeichnung</a:t>
            </a:r>
          </a:p>
        </p:txBody>
      </p:sp>
      <p:sp>
        <p:nvSpPr>
          <p:cNvPr id="11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524000" y="2737975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 dirty="0"/>
              <a:t>Tabellenbeschreibung</a:t>
            </a:r>
          </a:p>
        </p:txBody>
      </p:sp>
    </p:spTree>
    <p:extLst>
      <p:ext uri="{BB962C8B-B14F-4D97-AF65-F5344CB8AC3E}">
        <p14:creationId xmlns:p14="http://schemas.microsoft.com/office/powerpoint/2010/main" val="372644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Präsentations- oder Folientitel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Inhaltsplatzhalter 2"/>
          <p:cNvSpPr>
            <a:spLocks noGrp="1"/>
          </p:cNvSpPr>
          <p:nvPr>
            <p:ph idx="1" hasCustomPrompt="1"/>
          </p:nvPr>
        </p:nvSpPr>
        <p:spPr>
          <a:xfrm>
            <a:off x="457200" y="1393781"/>
            <a:ext cx="8229600" cy="3166343"/>
          </a:xfrm>
        </p:spPr>
        <p:txBody>
          <a:bodyPr tIns="72000"/>
          <a:lstStyle>
            <a:lvl1pPr marL="0" indent="0">
              <a:lnSpc>
                <a:spcPct val="150000"/>
              </a:lnSpc>
              <a:buFontTx/>
              <a:buNone/>
              <a:defRPr baseline="0"/>
            </a:lvl1pPr>
            <a:lvl2pPr marL="342900" indent="0">
              <a:lnSpc>
                <a:spcPct val="150000"/>
              </a:lnSpc>
              <a:buFontTx/>
              <a:buNone/>
              <a:defRPr/>
            </a:lvl2pPr>
            <a:lvl3pPr marL="685800" indent="0">
              <a:lnSpc>
                <a:spcPct val="150000"/>
              </a:lnSpc>
              <a:buFontTx/>
              <a:buNone/>
              <a:defRPr/>
            </a:lvl3pPr>
            <a:lvl4pPr marL="1028700" indent="0">
              <a:lnSpc>
                <a:spcPct val="150000"/>
              </a:lnSpc>
              <a:buFontTx/>
              <a:buNone/>
              <a:defRPr/>
            </a:lvl4pPr>
            <a:lvl5pPr marL="1371600" indent="0">
              <a:lnSpc>
                <a:spcPct val="150000"/>
              </a:lnSpc>
              <a:buFontTx/>
              <a:buNone/>
              <a:defRPr/>
            </a:lvl5pPr>
          </a:lstStyle>
          <a:p>
            <a:pPr lvl="0"/>
            <a:r>
              <a:rPr lang="de-DE" dirty="0"/>
              <a:t>Text erste Ebene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consetetur</a:t>
            </a:r>
            <a:r>
              <a:rPr lang="de-DE" dirty="0"/>
              <a:t> </a:t>
            </a:r>
            <a:r>
              <a:rPr lang="de-DE" dirty="0" err="1"/>
              <a:t>sadipscing</a:t>
            </a:r>
            <a:r>
              <a:rPr lang="de-DE" dirty="0"/>
              <a:t> </a:t>
            </a:r>
            <a:r>
              <a:rPr lang="de-DE" dirty="0" err="1"/>
              <a:t>elitr</a:t>
            </a:r>
            <a:r>
              <a:rPr lang="de-DE" dirty="0"/>
              <a:t>, </a:t>
            </a:r>
            <a:r>
              <a:rPr lang="de-DE" dirty="0" err="1"/>
              <a:t>sed</a:t>
            </a:r>
            <a:r>
              <a:rPr lang="de-DE" dirty="0"/>
              <a:t> </a:t>
            </a:r>
            <a:r>
              <a:rPr lang="de-DE" dirty="0" err="1"/>
              <a:t>diam</a:t>
            </a:r>
            <a:r>
              <a:rPr lang="de-DE" dirty="0"/>
              <a:t> </a:t>
            </a:r>
            <a:r>
              <a:rPr lang="de-DE" dirty="0" err="1"/>
              <a:t>nonumy</a:t>
            </a:r>
            <a:r>
              <a:rPr lang="de-DE" dirty="0"/>
              <a:t> </a:t>
            </a:r>
            <a:r>
              <a:rPr lang="de-DE" dirty="0" err="1"/>
              <a:t>eirmod</a:t>
            </a:r>
            <a:r>
              <a:rPr lang="de-DE" dirty="0"/>
              <a:t> </a:t>
            </a:r>
            <a:r>
              <a:rPr lang="de-DE" dirty="0" err="1"/>
              <a:t>tempor</a:t>
            </a:r>
            <a:r>
              <a:rPr lang="de-DE" dirty="0"/>
              <a:t> </a:t>
            </a:r>
            <a:r>
              <a:rPr lang="de-DE" dirty="0" err="1"/>
              <a:t>invidunt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labore</a:t>
            </a:r>
            <a:r>
              <a:rPr lang="de-DE" dirty="0"/>
              <a:t> et </a:t>
            </a:r>
            <a:r>
              <a:rPr lang="de-DE" dirty="0" err="1"/>
              <a:t>dolore</a:t>
            </a:r>
            <a:r>
              <a:rPr lang="de-DE" dirty="0"/>
              <a:t> magna </a:t>
            </a:r>
            <a:r>
              <a:rPr lang="de-DE" dirty="0" err="1"/>
              <a:t>aliquyam</a:t>
            </a:r>
            <a:r>
              <a:rPr lang="de-DE" dirty="0"/>
              <a:t> </a:t>
            </a:r>
            <a:r>
              <a:rPr lang="de-DE" dirty="0" err="1"/>
              <a:t>erat</a:t>
            </a:r>
            <a:r>
              <a:rPr lang="de-DE" dirty="0"/>
              <a:t>, </a:t>
            </a:r>
            <a:r>
              <a:rPr lang="de-DE" dirty="0" err="1"/>
              <a:t>sed</a:t>
            </a:r>
            <a:r>
              <a:rPr lang="de-DE" dirty="0"/>
              <a:t> </a:t>
            </a:r>
            <a:r>
              <a:rPr lang="de-DE" dirty="0" err="1"/>
              <a:t>diam</a:t>
            </a:r>
            <a:r>
              <a:rPr lang="de-DE" dirty="0"/>
              <a:t> </a:t>
            </a:r>
            <a:r>
              <a:rPr lang="de-DE" dirty="0" err="1"/>
              <a:t>voluptua</a:t>
            </a:r>
            <a:r>
              <a:rPr lang="de-DE" dirty="0"/>
              <a:t>. At </a:t>
            </a:r>
            <a:r>
              <a:rPr lang="de-DE" dirty="0" err="1"/>
              <a:t>vero</a:t>
            </a:r>
            <a:r>
              <a:rPr lang="de-DE" dirty="0"/>
              <a:t> </a:t>
            </a:r>
            <a:r>
              <a:rPr lang="de-DE" dirty="0" err="1"/>
              <a:t>eos</a:t>
            </a:r>
            <a:r>
              <a:rPr lang="de-DE" dirty="0"/>
              <a:t> et </a:t>
            </a:r>
            <a:r>
              <a:rPr lang="de-DE" dirty="0" err="1"/>
              <a:t>accusam</a:t>
            </a:r>
            <a:r>
              <a:rPr lang="de-DE" dirty="0"/>
              <a:t> et </a:t>
            </a:r>
            <a:r>
              <a:rPr lang="de-DE" dirty="0" err="1"/>
              <a:t>justo</a:t>
            </a:r>
            <a:r>
              <a:rPr lang="de-DE" dirty="0"/>
              <a:t> </a:t>
            </a:r>
            <a:r>
              <a:rPr lang="de-DE" dirty="0" err="1"/>
              <a:t>duo</a:t>
            </a:r>
            <a:r>
              <a:rPr lang="de-DE" dirty="0"/>
              <a:t> </a:t>
            </a:r>
            <a:r>
              <a:rPr lang="de-DE" dirty="0" err="1"/>
              <a:t>dolores</a:t>
            </a:r>
            <a:r>
              <a:rPr lang="de-DE" dirty="0"/>
              <a:t> et </a:t>
            </a:r>
            <a:r>
              <a:rPr lang="de-DE" dirty="0" err="1"/>
              <a:t>ea</a:t>
            </a:r>
            <a:r>
              <a:rPr lang="de-DE" dirty="0"/>
              <a:t> </a:t>
            </a:r>
            <a:r>
              <a:rPr lang="de-DE" dirty="0" err="1"/>
              <a:t>rebum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6253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636696"/>
            <a:ext cx="8229600" cy="604657"/>
          </a:xfrm>
        </p:spPr>
        <p:txBody>
          <a:bodyPr/>
          <a:lstStyle>
            <a:lvl1pPr>
              <a:defRPr>
                <a:solidFill>
                  <a:srgbClr val="B81F40"/>
                </a:solidFill>
              </a:defRPr>
            </a:lvl1pPr>
          </a:lstStyle>
          <a:p>
            <a:r>
              <a:rPr lang="de-DE" dirty="0"/>
              <a:t>Präsentations- oder Folientitel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57200" y="1390244"/>
            <a:ext cx="3919491" cy="3169880"/>
          </a:xfrm>
          <a:ln>
            <a:solidFill>
              <a:srgbClr val="B81F40"/>
            </a:solidFill>
          </a:ln>
        </p:spPr>
        <p:txBody>
          <a:bodyPr lIns="180000" tIns="108000" rIns="180000" bIns="180000"/>
          <a:lstStyle>
            <a:lvl1pPr marL="0" marR="0" indent="0" algn="l" defTabSz="3429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>
                <a:srgbClr val="B81F40"/>
              </a:buClr>
              <a:buSzTx/>
              <a:buFontTx/>
              <a:buNone/>
              <a:tabLst/>
              <a:defRPr sz="1600"/>
            </a:lvl1pPr>
            <a:lvl2pPr marL="342900" indent="0">
              <a:buFontTx/>
              <a:buNone/>
              <a:defRPr sz="1400"/>
            </a:lvl2pPr>
            <a:lvl3pPr marL="685800" indent="0">
              <a:buFontTx/>
              <a:buNone/>
              <a:defRPr sz="1200"/>
            </a:lvl3pPr>
            <a:lvl4pPr marL="1028700" indent="0">
              <a:buFontTx/>
              <a:buNone/>
              <a:defRPr sz="1100"/>
            </a:lvl4pPr>
            <a:lvl5pPr marL="1371600" indent="0">
              <a:buFontTx/>
              <a:buNone/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marL="0" marR="0" lvl="0" indent="0" algn="l" defTabSz="3429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>
                <a:srgbClr val="B81F40"/>
              </a:buClr>
              <a:buSzTx/>
              <a:buFontTx/>
              <a:buNone/>
              <a:tabLst/>
              <a:defRPr/>
            </a:pPr>
            <a:r>
              <a:rPr lang="de-DE" dirty="0"/>
              <a:t>Text erste Ebene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consetetur</a:t>
            </a:r>
            <a:r>
              <a:rPr lang="de-DE" dirty="0"/>
              <a:t> </a:t>
            </a:r>
            <a:r>
              <a:rPr lang="de-DE" dirty="0" err="1"/>
              <a:t>sadipscing</a:t>
            </a:r>
            <a:r>
              <a:rPr lang="de-DE" dirty="0"/>
              <a:t> </a:t>
            </a:r>
            <a:r>
              <a:rPr lang="de-DE" dirty="0" err="1"/>
              <a:t>elitr</a:t>
            </a:r>
            <a:r>
              <a:rPr lang="de-DE" dirty="0"/>
              <a:t>, </a:t>
            </a:r>
            <a:r>
              <a:rPr lang="de-DE" dirty="0" err="1"/>
              <a:t>sed</a:t>
            </a:r>
            <a:r>
              <a:rPr lang="de-DE" dirty="0"/>
              <a:t> </a:t>
            </a:r>
            <a:r>
              <a:rPr lang="de-DE" dirty="0" err="1"/>
              <a:t>diam</a:t>
            </a:r>
            <a:r>
              <a:rPr lang="de-DE" dirty="0"/>
              <a:t> </a:t>
            </a:r>
            <a:r>
              <a:rPr lang="de-DE" dirty="0" err="1"/>
              <a:t>nonumy</a:t>
            </a:r>
            <a:r>
              <a:rPr lang="de-DE" dirty="0"/>
              <a:t> </a:t>
            </a:r>
            <a:r>
              <a:rPr lang="de-DE" dirty="0" err="1"/>
              <a:t>eirmod</a:t>
            </a:r>
            <a:r>
              <a:rPr lang="de-DE" dirty="0"/>
              <a:t> </a:t>
            </a:r>
            <a:r>
              <a:rPr lang="de-DE" dirty="0" err="1"/>
              <a:t>tempor</a:t>
            </a:r>
            <a:r>
              <a:rPr lang="de-DE" dirty="0"/>
              <a:t> </a:t>
            </a:r>
            <a:r>
              <a:rPr lang="de-DE" dirty="0" err="1"/>
              <a:t>invidunt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labore</a:t>
            </a:r>
            <a:r>
              <a:rPr lang="de-DE" dirty="0"/>
              <a:t> et </a:t>
            </a:r>
            <a:r>
              <a:rPr lang="de-DE" dirty="0" err="1"/>
              <a:t>dolore</a:t>
            </a:r>
            <a:r>
              <a:rPr lang="de-DE" dirty="0"/>
              <a:t> magna </a:t>
            </a:r>
            <a:r>
              <a:rPr lang="de-DE" dirty="0" err="1"/>
              <a:t>aliquyam</a:t>
            </a:r>
            <a:r>
              <a:rPr lang="de-DE" dirty="0"/>
              <a:t> </a:t>
            </a:r>
            <a:r>
              <a:rPr lang="de-DE" dirty="0" err="1"/>
              <a:t>erat</a:t>
            </a:r>
            <a:r>
              <a:rPr lang="de-DE" dirty="0"/>
              <a:t>, </a:t>
            </a:r>
            <a:r>
              <a:rPr lang="de-DE" dirty="0" err="1"/>
              <a:t>sed</a:t>
            </a:r>
            <a:r>
              <a:rPr lang="de-DE" dirty="0"/>
              <a:t> </a:t>
            </a:r>
            <a:r>
              <a:rPr lang="de-DE" dirty="0" err="1"/>
              <a:t>diam</a:t>
            </a:r>
            <a:r>
              <a:rPr lang="de-DE" dirty="0"/>
              <a:t> </a:t>
            </a:r>
            <a:r>
              <a:rPr lang="de-DE" dirty="0" err="1"/>
              <a:t>voluptua</a:t>
            </a:r>
            <a:r>
              <a:rPr lang="de-DE" dirty="0"/>
              <a:t>. At </a:t>
            </a:r>
            <a:r>
              <a:rPr lang="de-DE" dirty="0" err="1"/>
              <a:t>vero</a:t>
            </a:r>
            <a:r>
              <a:rPr lang="de-DE" dirty="0"/>
              <a:t> </a:t>
            </a:r>
            <a:r>
              <a:rPr lang="de-DE" dirty="0" err="1"/>
              <a:t>eos</a:t>
            </a:r>
            <a:r>
              <a:rPr lang="de-DE" dirty="0"/>
              <a:t> et </a:t>
            </a:r>
            <a:r>
              <a:rPr lang="de-DE" dirty="0" err="1"/>
              <a:t>accusam</a:t>
            </a:r>
            <a:r>
              <a:rPr lang="de-DE" dirty="0"/>
              <a:t> et </a:t>
            </a:r>
            <a:r>
              <a:rPr lang="de-DE" dirty="0" err="1"/>
              <a:t>justo</a:t>
            </a:r>
            <a:r>
              <a:rPr lang="de-DE" dirty="0"/>
              <a:t> </a:t>
            </a:r>
            <a:r>
              <a:rPr lang="de-DE" dirty="0" err="1"/>
              <a:t>duo</a:t>
            </a:r>
            <a:r>
              <a:rPr lang="de-DE" dirty="0"/>
              <a:t> </a:t>
            </a:r>
            <a:r>
              <a:rPr lang="de-DE" dirty="0" err="1"/>
              <a:t>dolores</a:t>
            </a:r>
            <a:r>
              <a:rPr lang="de-DE" dirty="0"/>
              <a:t> et </a:t>
            </a:r>
            <a:r>
              <a:rPr lang="de-DE" dirty="0" err="1"/>
              <a:t>ea</a:t>
            </a:r>
            <a:r>
              <a:rPr lang="de-DE" dirty="0"/>
              <a:t> </a:t>
            </a:r>
            <a:r>
              <a:rPr lang="de-DE" dirty="0" err="1"/>
              <a:t>rebum</a:t>
            </a:r>
            <a:r>
              <a:rPr lang="de-DE" dirty="0"/>
              <a:t>.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4767309" y="1390244"/>
            <a:ext cx="3919491" cy="3169880"/>
          </a:xfrm>
          <a:ln>
            <a:solidFill>
              <a:srgbClr val="B81F40"/>
            </a:solidFill>
          </a:ln>
        </p:spPr>
        <p:txBody>
          <a:bodyPr lIns="180000" tIns="108000" rIns="180000" bIns="180000"/>
          <a:lstStyle>
            <a:lvl1pPr marL="0" marR="0" indent="0" algn="l" defTabSz="3429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>
                <a:srgbClr val="B81F40"/>
              </a:buClr>
              <a:buSzTx/>
              <a:buFontTx/>
              <a:buNone/>
              <a:tabLst/>
              <a:defRPr sz="1600"/>
            </a:lvl1pPr>
            <a:lvl2pPr marL="342900" indent="0">
              <a:buFontTx/>
              <a:buNone/>
              <a:defRPr sz="1400"/>
            </a:lvl2pPr>
            <a:lvl3pPr marL="685800" indent="0">
              <a:buFontTx/>
              <a:buNone/>
              <a:defRPr sz="1200"/>
            </a:lvl3pPr>
            <a:lvl4pPr marL="1028700" indent="0">
              <a:buFontTx/>
              <a:buNone/>
              <a:defRPr sz="1100"/>
            </a:lvl4pPr>
            <a:lvl5pPr marL="1371600" indent="0">
              <a:buFontTx/>
              <a:buNone/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marL="0" marR="0" lvl="0" indent="0" algn="l" defTabSz="3429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>
                <a:srgbClr val="B81F40"/>
              </a:buClr>
              <a:buSzTx/>
              <a:buFontTx/>
              <a:buNone/>
              <a:tabLst/>
              <a:defRPr/>
            </a:pPr>
            <a:r>
              <a:rPr lang="de-DE" dirty="0"/>
              <a:t>Text erste Ebene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consetetur</a:t>
            </a:r>
            <a:r>
              <a:rPr lang="de-DE" dirty="0"/>
              <a:t> </a:t>
            </a:r>
            <a:r>
              <a:rPr lang="de-DE" dirty="0" err="1"/>
              <a:t>sadipscing</a:t>
            </a:r>
            <a:r>
              <a:rPr lang="de-DE" dirty="0"/>
              <a:t> </a:t>
            </a:r>
            <a:r>
              <a:rPr lang="de-DE" dirty="0" err="1"/>
              <a:t>elitr</a:t>
            </a:r>
            <a:r>
              <a:rPr lang="de-DE" dirty="0"/>
              <a:t>, </a:t>
            </a:r>
            <a:r>
              <a:rPr lang="de-DE" dirty="0" err="1"/>
              <a:t>sed</a:t>
            </a:r>
            <a:r>
              <a:rPr lang="de-DE" dirty="0"/>
              <a:t> </a:t>
            </a:r>
            <a:r>
              <a:rPr lang="de-DE" dirty="0" err="1"/>
              <a:t>diam</a:t>
            </a:r>
            <a:r>
              <a:rPr lang="de-DE" dirty="0"/>
              <a:t> </a:t>
            </a:r>
            <a:r>
              <a:rPr lang="de-DE" dirty="0" err="1"/>
              <a:t>nonumy</a:t>
            </a:r>
            <a:r>
              <a:rPr lang="de-DE" dirty="0"/>
              <a:t> </a:t>
            </a:r>
            <a:r>
              <a:rPr lang="de-DE" dirty="0" err="1"/>
              <a:t>eirmod</a:t>
            </a:r>
            <a:r>
              <a:rPr lang="de-DE" dirty="0"/>
              <a:t> </a:t>
            </a:r>
            <a:r>
              <a:rPr lang="de-DE" dirty="0" err="1"/>
              <a:t>tempor</a:t>
            </a:r>
            <a:r>
              <a:rPr lang="de-DE" dirty="0"/>
              <a:t> </a:t>
            </a:r>
            <a:r>
              <a:rPr lang="de-DE" dirty="0" err="1"/>
              <a:t>invidunt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labore</a:t>
            </a:r>
            <a:r>
              <a:rPr lang="de-DE" dirty="0"/>
              <a:t> et </a:t>
            </a:r>
            <a:r>
              <a:rPr lang="de-DE" dirty="0" err="1"/>
              <a:t>dolore</a:t>
            </a:r>
            <a:r>
              <a:rPr lang="de-DE" dirty="0"/>
              <a:t> magna </a:t>
            </a:r>
            <a:r>
              <a:rPr lang="de-DE" dirty="0" err="1"/>
              <a:t>aliquyam</a:t>
            </a:r>
            <a:r>
              <a:rPr lang="de-DE" dirty="0"/>
              <a:t> </a:t>
            </a:r>
            <a:r>
              <a:rPr lang="de-DE" dirty="0" err="1"/>
              <a:t>erat</a:t>
            </a:r>
            <a:r>
              <a:rPr lang="de-DE" dirty="0"/>
              <a:t>, </a:t>
            </a:r>
            <a:r>
              <a:rPr lang="de-DE" dirty="0" err="1"/>
              <a:t>sed</a:t>
            </a:r>
            <a:r>
              <a:rPr lang="de-DE" dirty="0"/>
              <a:t> </a:t>
            </a:r>
            <a:r>
              <a:rPr lang="de-DE" dirty="0" err="1"/>
              <a:t>diam</a:t>
            </a:r>
            <a:r>
              <a:rPr lang="de-DE" dirty="0"/>
              <a:t> </a:t>
            </a:r>
            <a:r>
              <a:rPr lang="de-DE" dirty="0" err="1"/>
              <a:t>voluptua</a:t>
            </a:r>
            <a:r>
              <a:rPr lang="de-DE" dirty="0"/>
              <a:t>. At </a:t>
            </a:r>
            <a:r>
              <a:rPr lang="de-DE" dirty="0" err="1"/>
              <a:t>vero</a:t>
            </a:r>
            <a:r>
              <a:rPr lang="de-DE" dirty="0"/>
              <a:t> </a:t>
            </a:r>
            <a:r>
              <a:rPr lang="de-DE" dirty="0" err="1"/>
              <a:t>eos</a:t>
            </a:r>
            <a:r>
              <a:rPr lang="de-DE" dirty="0"/>
              <a:t> et </a:t>
            </a:r>
            <a:r>
              <a:rPr lang="de-DE" dirty="0" err="1"/>
              <a:t>accusam</a:t>
            </a:r>
            <a:r>
              <a:rPr lang="de-DE" dirty="0"/>
              <a:t> et </a:t>
            </a:r>
            <a:r>
              <a:rPr lang="de-DE" dirty="0" err="1"/>
              <a:t>justo</a:t>
            </a:r>
            <a:r>
              <a:rPr lang="de-DE" dirty="0"/>
              <a:t> </a:t>
            </a:r>
            <a:r>
              <a:rPr lang="de-DE" dirty="0" err="1"/>
              <a:t>duo</a:t>
            </a:r>
            <a:r>
              <a:rPr lang="de-DE" dirty="0"/>
              <a:t> </a:t>
            </a:r>
            <a:r>
              <a:rPr lang="de-DE" dirty="0" err="1"/>
              <a:t>dolores</a:t>
            </a:r>
            <a:r>
              <a:rPr lang="de-DE" dirty="0"/>
              <a:t> et </a:t>
            </a:r>
            <a:r>
              <a:rPr lang="de-DE" dirty="0" err="1"/>
              <a:t>ea</a:t>
            </a:r>
            <a:r>
              <a:rPr lang="de-DE" dirty="0"/>
              <a:t> </a:t>
            </a:r>
            <a:r>
              <a:rPr lang="de-DE" dirty="0" err="1"/>
              <a:t>rebum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0047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Präsentations- oder Folientitel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57200" y="1393781"/>
            <a:ext cx="8229600" cy="3166343"/>
          </a:xfrm>
        </p:spPr>
        <p:txBody>
          <a:bodyPr tIns="72000"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de-DE" dirty="0"/>
              <a:t>Text 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891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B81F40"/>
                </a:solidFill>
              </a:defRPr>
            </a:lvl1pPr>
          </a:lstStyle>
          <a:p>
            <a:r>
              <a:rPr lang="de-DE" dirty="0"/>
              <a:t>Präsentations- oder Folientitel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57200" y="1390244"/>
            <a:ext cx="4038600" cy="3169880"/>
          </a:xfrm>
        </p:spPr>
        <p:txBody>
          <a:bodyPr tIns="7200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dirty="0"/>
              <a:t>Text 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4648200" y="1390244"/>
            <a:ext cx="4038600" cy="3169880"/>
          </a:xfrm>
        </p:spPr>
        <p:txBody>
          <a:bodyPr tIns="7200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dirty="0"/>
              <a:t>Text 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839865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B81F40"/>
                </a:solidFill>
              </a:defRPr>
            </a:lvl1pPr>
          </a:lstStyle>
          <a:p>
            <a:r>
              <a:rPr lang="de-DE" dirty="0"/>
              <a:t>Präsentations- oder Folientitel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57200" y="1390242"/>
            <a:ext cx="4040188" cy="425427"/>
          </a:xfrm>
        </p:spPr>
        <p:txBody>
          <a:bodyPr tIns="72000" bIns="36000" anchor="t" anchorCtr="0">
            <a:noAutofit/>
          </a:bodyPr>
          <a:lstStyle>
            <a:lvl1pPr marL="0" indent="0">
              <a:buNone/>
              <a:defRPr sz="1600" b="0" i="0">
                <a:solidFill>
                  <a:srgbClr val="AC0019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dirty="0"/>
              <a:t>ÜBERSCHRIFT LINKS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390242"/>
            <a:ext cx="4041775" cy="425427"/>
          </a:xfrm>
        </p:spPr>
        <p:txBody>
          <a:bodyPr tIns="72000" bIns="36000" anchor="t" anchorCtr="0">
            <a:noAutofit/>
          </a:bodyPr>
          <a:lstStyle>
            <a:lvl1pPr marL="0" indent="0">
              <a:buNone/>
              <a:defRPr sz="1600" b="0">
                <a:solidFill>
                  <a:srgbClr val="AC0019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dirty="0"/>
              <a:t>ÜBERSCHRIFT RECHTS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Inhaltsplatzhalter 2"/>
          <p:cNvSpPr>
            <a:spLocks noGrp="1"/>
          </p:cNvSpPr>
          <p:nvPr>
            <p:ph sz="half" idx="14" hasCustomPrompt="1"/>
          </p:nvPr>
        </p:nvSpPr>
        <p:spPr>
          <a:xfrm>
            <a:off x="458788" y="1964558"/>
            <a:ext cx="4038600" cy="2595567"/>
          </a:xfrm>
        </p:spPr>
        <p:txBody>
          <a:bodyPr tIns="7200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dirty="0"/>
              <a:t>Text 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sz="half" idx="15" hasCustomPrompt="1"/>
          </p:nvPr>
        </p:nvSpPr>
        <p:spPr>
          <a:xfrm>
            <a:off x="4645026" y="1964558"/>
            <a:ext cx="4038600" cy="2595567"/>
          </a:xfrm>
        </p:spPr>
        <p:txBody>
          <a:bodyPr tIns="7200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dirty="0"/>
              <a:t>Text 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83139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762987"/>
            <a:ext cx="3117850" cy="647599"/>
          </a:xfrm>
        </p:spPr>
        <p:txBody>
          <a:bodyPr tIns="72000" anchor="t" anchorCtr="0">
            <a:noAutofit/>
          </a:bodyPr>
          <a:lstStyle>
            <a:lvl1pPr algn="l">
              <a:lnSpc>
                <a:spcPct val="100000"/>
              </a:lnSpc>
              <a:defRPr sz="1600" b="0" baseline="0"/>
            </a:lvl1pPr>
          </a:lstStyle>
          <a:p>
            <a:r>
              <a:rPr lang="de-DE" dirty="0"/>
              <a:t>Präsentations- oder Folientitel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1552353"/>
            <a:ext cx="3117850" cy="2984021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rgbClr val="464648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 dirty="0"/>
              <a:t>Untertitel oder Textfeld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Inhaltsplatzhalter 2"/>
          <p:cNvSpPr>
            <a:spLocks noGrp="1"/>
          </p:cNvSpPr>
          <p:nvPr>
            <p:ph sz="half" idx="14" hasCustomPrompt="1"/>
          </p:nvPr>
        </p:nvSpPr>
        <p:spPr>
          <a:xfrm>
            <a:off x="3917914" y="762987"/>
            <a:ext cx="4768886" cy="3773387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dirty="0"/>
              <a:t>Text 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825384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Bild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872000" y="641267"/>
            <a:ext cx="5400000" cy="3888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2104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 Template Brockhaus 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872000" y="3582637"/>
            <a:ext cx="5400000" cy="422293"/>
          </a:xfrm>
        </p:spPr>
        <p:txBody>
          <a:bodyPr tIns="72000" bIns="36000" anchor="b">
            <a:normAutofit/>
          </a:bodyPr>
          <a:lstStyle>
            <a:lvl1pPr algn="l">
              <a:lnSpc>
                <a:spcPct val="150000"/>
              </a:lnSpc>
              <a:defRPr sz="1800" b="0"/>
            </a:lvl1pPr>
          </a:lstStyle>
          <a:p>
            <a:r>
              <a:rPr lang="de-DE" dirty="0"/>
              <a:t>Bildtitel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872000" y="619941"/>
            <a:ext cx="5400000" cy="2844154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872000" y="4123472"/>
            <a:ext cx="5400000" cy="401027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 dirty="0"/>
              <a:t>Bildbeschreibung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65F4-9C3B-E94B-9B3F-B131DDF609C8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CA20-CCCF-DE4B-91C4-EE8DA016442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9210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ung 7"/>
          <p:cNvGrpSpPr>
            <a:grpSpLocks noChangeAspect="1"/>
          </p:cNvGrpSpPr>
          <p:nvPr userDrawn="1"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7" name="Bild 6"/>
            <p:cNvPicPr>
              <a:picLocks noChangeAspect="1"/>
            </p:cNvPicPr>
            <p:nvPr userDrawn="1"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5956"/>
              <a:ext cx="9144000" cy="2447544"/>
            </a:xfrm>
            <a:prstGeom prst="rect">
              <a:avLst/>
            </a:prstGeom>
          </p:spPr>
        </p:pic>
        <p:pic>
          <p:nvPicPr>
            <p:cNvPr id="9" name="Bild 8"/>
            <p:cNvPicPr>
              <a:picLocks noChangeAspect="1"/>
            </p:cNvPicPr>
            <p:nvPr userDrawn="1"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00456"/>
            </a:xfrm>
            <a:prstGeom prst="rect">
              <a:avLst/>
            </a:prstGeom>
          </p:spPr>
        </p:pic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636696"/>
            <a:ext cx="8229600" cy="604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Brockhaus AG Master-Template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378937"/>
            <a:ext cx="8229600" cy="3169312"/>
          </a:xfrm>
          <a:prstGeom prst="rect">
            <a:avLst/>
          </a:prstGeom>
        </p:spPr>
        <p:txBody>
          <a:bodyPr vert="horz" lIns="91440" tIns="72000" rIns="91440" bIns="72000" rtlCol="0">
            <a:normAutofit/>
          </a:bodyPr>
          <a:lstStyle/>
          <a:p>
            <a:pPr lvl="0"/>
            <a:r>
              <a:rPr lang="de-DE" dirty="0"/>
              <a:t>Text 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rgbClr val="5E5E5E"/>
                </a:solidFill>
                <a:latin typeface="Century Gothic"/>
                <a:cs typeface="Century Gothic"/>
              </a:defRPr>
            </a:lvl1pPr>
          </a:lstStyle>
          <a:p>
            <a:fld id="{BE0A65F4-9C3B-E94B-9B3F-B131DDF609C8}" type="datetimeFigureOut">
              <a:rPr lang="de-DE" smtClean="0"/>
              <a:pPr/>
              <a:t>04.01.19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5E5E5E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rgbClr val="5E5E5E"/>
                </a:solidFill>
                <a:latin typeface="Century Gothic"/>
                <a:cs typeface="Century Gothic"/>
              </a:defRPr>
            </a:lvl1pPr>
          </a:lstStyle>
          <a:p>
            <a:fld id="{78ACCA20-CCCF-DE4B-91C4-EE8DA0164429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6513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9" r:id="rId2"/>
    <p:sldLayoutId id="2147483680" r:id="rId3"/>
    <p:sldLayoutId id="2147483675" r:id="rId4"/>
    <p:sldLayoutId id="2147483677" r:id="rId5"/>
    <p:sldLayoutId id="2147483678" r:id="rId6"/>
    <p:sldLayoutId id="2147483681" r:id="rId7"/>
    <p:sldLayoutId id="2147483691" r:id="rId8"/>
    <p:sldLayoutId id="2147483682" r:id="rId9"/>
    <p:sldLayoutId id="2147483683" r:id="rId10"/>
    <p:sldLayoutId id="2147483684" r:id="rId11"/>
    <p:sldLayoutId id="2147483689" r:id="rId12"/>
    <p:sldLayoutId id="2147483690" r:id="rId13"/>
    <p:sldLayoutId id="2147483685" r:id="rId14"/>
    <p:sldLayoutId id="2147483686" r:id="rId15"/>
    <p:sldLayoutId id="2147483687" r:id="rId16"/>
    <p:sldLayoutId id="2147483688" r:id="rId17"/>
    <p:sldLayoutId id="2147483692" r:id="rId18"/>
  </p:sldLayoutIdLst>
  <p:txStyles>
    <p:titleStyle>
      <a:lvl1pPr algn="ctr" defTabSz="342900" rtl="0" eaLnBrk="1" latinLnBrk="0" hangingPunct="1">
        <a:spcBef>
          <a:spcPct val="0"/>
        </a:spcBef>
        <a:buNone/>
        <a:defRPr sz="2700" kern="1200" cap="all" baseline="0">
          <a:solidFill>
            <a:srgbClr val="B81F40"/>
          </a:solidFill>
          <a:latin typeface="Century Gothic"/>
          <a:ea typeface="+mj-ea"/>
          <a:cs typeface="Century Gothic"/>
        </a:defRPr>
      </a:lvl1pPr>
    </p:titleStyle>
    <p:bodyStyle>
      <a:lvl1pPr marL="257175" indent="-257175" algn="l" defTabSz="342900" rtl="0" eaLnBrk="1" latinLnBrk="0" hangingPunct="1">
        <a:lnSpc>
          <a:spcPct val="150000"/>
        </a:lnSpc>
        <a:spcBef>
          <a:spcPct val="20000"/>
        </a:spcBef>
        <a:buClr>
          <a:srgbClr val="B81F40"/>
        </a:buClr>
        <a:buFont typeface="Wingdings" charset="2"/>
        <a:buChar char="§"/>
        <a:defRPr sz="1600" kern="1200" baseline="0">
          <a:solidFill>
            <a:srgbClr val="464648"/>
          </a:solidFill>
          <a:latin typeface="Verdana"/>
          <a:ea typeface="+mn-ea"/>
          <a:cs typeface="Verdana"/>
        </a:defRPr>
      </a:lvl1pPr>
      <a:lvl2pPr marL="600075" indent="-257175" algn="l" defTabSz="342900" rtl="0" eaLnBrk="1" latinLnBrk="0" hangingPunct="1">
        <a:lnSpc>
          <a:spcPct val="150000"/>
        </a:lnSpc>
        <a:spcBef>
          <a:spcPct val="20000"/>
        </a:spcBef>
        <a:buClr>
          <a:srgbClr val="B81F40"/>
        </a:buClr>
        <a:buSzPct val="75000"/>
        <a:buFont typeface="Symbol" charset="2"/>
        <a:buChar char="-"/>
        <a:defRPr sz="1400" kern="1200">
          <a:solidFill>
            <a:srgbClr val="464648"/>
          </a:solidFill>
          <a:latin typeface="Verdana"/>
          <a:ea typeface="+mn-ea"/>
          <a:cs typeface="Verdana"/>
        </a:defRPr>
      </a:lvl2pPr>
      <a:lvl3pPr marL="900113" indent="-214313" algn="l" defTabSz="342900" rtl="0" eaLnBrk="1" latinLnBrk="0" hangingPunct="1">
        <a:lnSpc>
          <a:spcPct val="150000"/>
        </a:lnSpc>
        <a:spcBef>
          <a:spcPct val="20000"/>
        </a:spcBef>
        <a:buClr>
          <a:srgbClr val="B81F40"/>
        </a:buClr>
        <a:buSzPct val="75000"/>
        <a:buFont typeface="Symbol" charset="2"/>
        <a:buChar char="-"/>
        <a:defRPr sz="1200" kern="1200">
          <a:solidFill>
            <a:srgbClr val="464648"/>
          </a:solidFill>
          <a:latin typeface="Verdana"/>
          <a:ea typeface="+mn-ea"/>
          <a:cs typeface="Verdana"/>
        </a:defRPr>
      </a:lvl3pPr>
      <a:lvl4pPr marL="1243013" indent="-214313" algn="l" defTabSz="342900" rtl="0" eaLnBrk="1" latinLnBrk="0" hangingPunct="1">
        <a:lnSpc>
          <a:spcPct val="150000"/>
        </a:lnSpc>
        <a:spcBef>
          <a:spcPct val="20000"/>
        </a:spcBef>
        <a:buClr>
          <a:srgbClr val="B81F40"/>
        </a:buClr>
        <a:buSzPct val="75000"/>
        <a:buFont typeface="Symbol" charset="2"/>
        <a:buChar char="-"/>
        <a:defRPr sz="1100" kern="1200">
          <a:solidFill>
            <a:srgbClr val="464648"/>
          </a:solidFill>
          <a:latin typeface="Verdana"/>
          <a:ea typeface="+mn-ea"/>
          <a:cs typeface="Verdana"/>
        </a:defRPr>
      </a:lvl4pPr>
      <a:lvl5pPr marL="1585913" indent="-214313" algn="l" defTabSz="342900" rtl="0" eaLnBrk="1" latinLnBrk="0" hangingPunct="1">
        <a:lnSpc>
          <a:spcPct val="150000"/>
        </a:lnSpc>
        <a:spcBef>
          <a:spcPct val="20000"/>
        </a:spcBef>
        <a:buClr>
          <a:srgbClr val="B81F40"/>
        </a:buClr>
        <a:buSzPct val="75000"/>
        <a:buFont typeface="Symbol" charset="2"/>
        <a:buChar char="-"/>
        <a:defRPr sz="1000" kern="1200">
          <a:solidFill>
            <a:srgbClr val="464648"/>
          </a:solidFill>
          <a:latin typeface="Verdana"/>
          <a:ea typeface="+mn-ea"/>
          <a:cs typeface="Verdana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Angularfire2 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Firebase</a:t>
            </a:r>
            <a:r>
              <a:rPr lang="de-DE" dirty="0"/>
              <a:t> mit seinen Funktionen in Angular-Anwendungen nutzen</a:t>
            </a:r>
          </a:p>
        </p:txBody>
      </p:sp>
    </p:spTree>
    <p:extLst>
      <p:ext uri="{BB962C8B-B14F-4D97-AF65-F5344CB8AC3E}">
        <p14:creationId xmlns:p14="http://schemas.microsoft.com/office/powerpoint/2010/main" val="4025975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F6A3F-239C-5743-B0D2-2B42191C4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Einrichtung der </a:t>
            </a:r>
            <a:r>
              <a:rPr lang="de-DE" dirty="0" err="1"/>
              <a:t>Firebase</a:t>
            </a:r>
            <a:r>
              <a:rPr lang="de-DE" dirty="0"/>
              <a:t> </a:t>
            </a:r>
            <a:r>
              <a:rPr lang="de-DE" dirty="0" err="1"/>
              <a:t>console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A0BD59-64A1-BC48-A781-1FF182B00F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Projekt hinzufügen</a:t>
            </a:r>
          </a:p>
          <a:p>
            <a:pPr marL="285750" indent="-285750">
              <a:buFontTx/>
              <a:buChar char="-"/>
            </a:pPr>
            <a:r>
              <a:rPr lang="de-DE" dirty="0"/>
              <a:t>Projekt benennen</a:t>
            </a:r>
          </a:p>
          <a:p>
            <a:pPr marL="285750" indent="-285750">
              <a:buFontTx/>
              <a:buChar char="-"/>
            </a:pPr>
            <a:r>
              <a:rPr lang="de-DE" dirty="0"/>
              <a:t>ID &amp; Ort wird automatisch festgelegt, kann aber geändert werden</a:t>
            </a:r>
          </a:p>
          <a:p>
            <a:pPr marL="285750" indent="-285750">
              <a:buFontTx/>
              <a:buChar char="-"/>
            </a:pPr>
            <a:r>
              <a:rPr lang="de-DE" dirty="0"/>
              <a:t>TOS &amp; Analytics akzeptieren</a:t>
            </a:r>
          </a:p>
        </p:txBody>
      </p:sp>
      <p:pic>
        <p:nvPicPr>
          <p:cNvPr id="7" name="Inhaltsplatzhalter 6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08DA88EE-8468-3E41-8A81-FEB3E6B76213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5608247" y="1390650"/>
            <a:ext cx="2237569" cy="3170238"/>
          </a:xfrm>
        </p:spPr>
      </p:pic>
    </p:spTree>
    <p:extLst>
      <p:ext uri="{BB962C8B-B14F-4D97-AF65-F5344CB8AC3E}">
        <p14:creationId xmlns:p14="http://schemas.microsoft.com/office/powerpoint/2010/main" val="4051852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FC3353-CB6A-7D46-B29C-058EFAC40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Einrichtung der </a:t>
            </a:r>
            <a:r>
              <a:rPr lang="de-DE" dirty="0" err="1"/>
              <a:t>firebase</a:t>
            </a:r>
            <a:r>
              <a:rPr lang="de-DE" dirty="0"/>
              <a:t> </a:t>
            </a:r>
            <a:r>
              <a:rPr lang="de-DE" dirty="0" err="1"/>
              <a:t>console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26F81C-F241-D54B-B669-836068BEB9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Code </a:t>
            </a:r>
            <a:r>
              <a:rPr lang="de-DE" dirty="0" err="1"/>
              <a:t>Snippet</a:t>
            </a:r>
            <a:r>
              <a:rPr lang="de-DE" dirty="0"/>
              <a:t> für Einbindung erhalten</a:t>
            </a:r>
          </a:p>
          <a:p>
            <a:pPr marL="285750" indent="-285750">
              <a:buFontTx/>
              <a:buChar char="-"/>
            </a:pPr>
            <a:r>
              <a:rPr lang="de-DE" dirty="0"/>
              <a:t>&lt;/&gt; ist die </a:t>
            </a:r>
            <a:r>
              <a:rPr lang="de-DE" dirty="0" err="1"/>
              <a:t>option</a:t>
            </a:r>
            <a:r>
              <a:rPr lang="de-DE" dirty="0"/>
              <a:t> für Web-Apps, also auch unsere </a:t>
            </a:r>
            <a:r>
              <a:rPr lang="de-DE" dirty="0" err="1"/>
              <a:t>AngularFire</a:t>
            </a:r>
            <a:r>
              <a:rPr lang="de-DE" dirty="0"/>
              <a:t> App</a:t>
            </a:r>
          </a:p>
          <a:p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8F8D3431-82BB-4944-89E3-2D2AEA33F66B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4958071" y="1390650"/>
            <a:ext cx="3537920" cy="3170238"/>
          </a:xfrm>
        </p:spPr>
      </p:pic>
    </p:spTree>
    <p:extLst>
      <p:ext uri="{BB962C8B-B14F-4D97-AF65-F5344CB8AC3E}">
        <p14:creationId xmlns:p14="http://schemas.microsoft.com/office/powerpoint/2010/main" val="2608857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BA1E4E-B9E1-DD4C-839E-7837183A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Einrichtung der </a:t>
            </a:r>
            <a:r>
              <a:rPr lang="de-DE" dirty="0" err="1"/>
              <a:t>firebase</a:t>
            </a:r>
            <a:r>
              <a:rPr lang="de-DE" dirty="0"/>
              <a:t> </a:t>
            </a:r>
            <a:r>
              <a:rPr lang="de-DE" dirty="0" err="1"/>
              <a:t>console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927D2C-E499-124C-BC4B-D0F13C0EB8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Tx/>
              <a:buChar char="-"/>
            </a:pPr>
            <a:r>
              <a:rPr lang="de-DE" dirty="0" err="1"/>
              <a:t>Snippet</a:t>
            </a:r>
            <a:r>
              <a:rPr lang="de-DE" dirty="0"/>
              <a:t> enthält alle nötigen Informationen für die </a:t>
            </a:r>
            <a:r>
              <a:rPr lang="de-DE" dirty="0" err="1"/>
              <a:t>AngularFire</a:t>
            </a:r>
            <a:r>
              <a:rPr lang="de-DE" dirty="0"/>
              <a:t> </a:t>
            </a:r>
            <a:r>
              <a:rPr lang="de-DE" dirty="0" err="1"/>
              <a:t>config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Muss nicht komplett kopiert werden, da wir die App selber initialisieren</a:t>
            </a:r>
          </a:p>
          <a:p>
            <a:pPr marL="285750" indent="-285750">
              <a:buFontTx/>
              <a:buChar char="-"/>
            </a:pPr>
            <a:r>
              <a:rPr lang="de-DE" dirty="0"/>
              <a:t>Inhalt von </a:t>
            </a:r>
            <a:r>
              <a:rPr lang="de-DE" dirty="0" err="1"/>
              <a:t>var</a:t>
            </a:r>
            <a:r>
              <a:rPr lang="de-DE" dirty="0"/>
              <a:t> </a:t>
            </a:r>
            <a:r>
              <a:rPr lang="de-DE" dirty="0" err="1"/>
              <a:t>config</a:t>
            </a:r>
            <a:r>
              <a:rPr lang="de-DE" dirty="0"/>
              <a:t> kopieren reicht aus</a:t>
            </a:r>
          </a:p>
        </p:txBody>
      </p:sp>
      <p:pic>
        <p:nvPicPr>
          <p:cNvPr id="6" name="Inhaltsplatzhalter 5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E99E7E23-3E67-3A4B-ADF2-250A2E549C2B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4767263" y="1612562"/>
            <a:ext cx="3919537" cy="2726413"/>
          </a:xfrm>
        </p:spPr>
      </p:pic>
    </p:spTree>
    <p:extLst>
      <p:ext uri="{BB962C8B-B14F-4D97-AF65-F5344CB8AC3E}">
        <p14:creationId xmlns:p14="http://schemas.microsoft.com/office/powerpoint/2010/main" val="107494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EBB62E-E491-C44D-BF51-7D4F2D89E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7C8D01-18E7-4147-9CB2-5777CEEB1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/>
              <a:t>Firebase</a:t>
            </a:r>
            <a:r>
              <a:rPr lang="de-DE" dirty="0"/>
              <a:t> </a:t>
            </a:r>
            <a:r>
              <a:rPr lang="de-DE" dirty="0" err="1"/>
              <a:t>Console</a:t>
            </a:r>
            <a:r>
              <a:rPr lang="de-DE" dirty="0"/>
              <a:t> ist eingerichtet</a:t>
            </a:r>
          </a:p>
          <a:p>
            <a:pPr marL="285750" indent="-285750">
              <a:buFontTx/>
              <a:buChar char="-"/>
            </a:pPr>
            <a:r>
              <a:rPr lang="de-DE" dirty="0"/>
              <a:t>Neues Angular Projekt ist angelegt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Firebase</a:t>
            </a:r>
            <a:r>
              <a:rPr lang="de-DE" dirty="0"/>
              <a:t> und </a:t>
            </a:r>
            <a:r>
              <a:rPr lang="de-DE" dirty="0" err="1"/>
              <a:t>Angularfire</a:t>
            </a:r>
            <a:r>
              <a:rPr lang="de-DE" dirty="0"/>
              <a:t> wurden per </a:t>
            </a:r>
            <a:r>
              <a:rPr lang="de-DE" dirty="0" err="1"/>
              <a:t>npm</a:t>
            </a:r>
            <a:r>
              <a:rPr lang="de-DE" dirty="0"/>
              <a:t> installiert</a:t>
            </a:r>
          </a:p>
        </p:txBody>
      </p:sp>
    </p:spTree>
    <p:extLst>
      <p:ext uri="{BB962C8B-B14F-4D97-AF65-F5344CB8AC3E}">
        <p14:creationId xmlns:p14="http://schemas.microsoft.com/office/powerpoint/2010/main" val="2280204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BA1E4E-B9E1-DD4C-839E-7837183A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Anbindung an Angular </a:t>
            </a:r>
            <a:r>
              <a:rPr lang="de-DE" dirty="0" err="1"/>
              <a:t>anwendung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927D2C-E499-124C-BC4B-D0F13C0EB8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In der </a:t>
            </a:r>
            <a:r>
              <a:rPr lang="de-DE" dirty="0" err="1"/>
              <a:t>environment</a:t>
            </a:r>
            <a:r>
              <a:rPr lang="de-DE" dirty="0"/>
              <a:t> Datei den vorher kopierten Teil der </a:t>
            </a:r>
            <a:r>
              <a:rPr lang="de-DE" dirty="0" err="1"/>
              <a:t>config</a:t>
            </a:r>
            <a:r>
              <a:rPr lang="de-DE" dirty="0"/>
              <a:t> als „</a:t>
            </a:r>
            <a:r>
              <a:rPr lang="de-DE" dirty="0" err="1"/>
              <a:t>firebase</a:t>
            </a:r>
            <a:r>
              <a:rPr lang="de-DE" dirty="0"/>
              <a:t>“ Objekt einfügen</a:t>
            </a:r>
          </a:p>
          <a:p>
            <a:pPr marL="285750" indent="-285750">
              <a:buFontTx/>
              <a:buChar char="-"/>
            </a:pPr>
            <a:r>
              <a:rPr lang="de-DE" dirty="0"/>
              <a:t>Jetzt hat </a:t>
            </a:r>
            <a:r>
              <a:rPr lang="de-DE" dirty="0" err="1"/>
              <a:t>angularfire</a:t>
            </a:r>
            <a:r>
              <a:rPr lang="de-DE" dirty="0"/>
              <a:t> alle nötigen Daten um sich mit unserem frisch angelegten Projekt zu verbinden</a:t>
            </a:r>
          </a:p>
        </p:txBody>
      </p:sp>
      <p:pic>
        <p:nvPicPr>
          <p:cNvPr id="8" name="Inhaltsplatzhalter 7" descr="Ein Bild, das Text enthält.&#10;&#10;&#10;&#10;Automatisch generierte Beschreibung">
            <a:extLst>
              <a:ext uri="{FF2B5EF4-FFF2-40B4-BE49-F238E27FC236}">
                <a16:creationId xmlns:a16="http://schemas.microsoft.com/office/drawing/2014/main" id="{9E45E61E-AACE-314C-A806-7F26060CD647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4767263" y="1945913"/>
            <a:ext cx="3919537" cy="2059712"/>
          </a:xfrm>
        </p:spPr>
      </p:pic>
    </p:spTree>
    <p:extLst>
      <p:ext uri="{BB962C8B-B14F-4D97-AF65-F5344CB8AC3E}">
        <p14:creationId xmlns:p14="http://schemas.microsoft.com/office/powerpoint/2010/main" val="2416574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BA1E4E-B9E1-DD4C-839E-7837183A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Anbindung an Angular </a:t>
            </a:r>
            <a:r>
              <a:rPr lang="de-DE" dirty="0" err="1"/>
              <a:t>anwendung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927D2C-E499-124C-BC4B-D0F13C0EB8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390244"/>
            <a:ext cx="8229600" cy="3169880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/>
              <a:t>FireModule</a:t>
            </a:r>
            <a:r>
              <a:rPr lang="de-DE" dirty="0"/>
              <a:t> im </a:t>
            </a:r>
            <a:r>
              <a:rPr lang="de-DE" dirty="0" err="1"/>
              <a:t>AppModule</a:t>
            </a:r>
            <a:r>
              <a:rPr lang="de-DE" dirty="0"/>
              <a:t> importieren und die App initialisieren</a:t>
            </a:r>
          </a:p>
          <a:p>
            <a:pPr marL="285750" indent="-285750">
              <a:buFontTx/>
              <a:buChar char="-"/>
            </a:pPr>
            <a:r>
              <a:rPr lang="de-DE" dirty="0"/>
              <a:t>Alle weiteren Module, wenn benötigt, importieren</a:t>
            </a:r>
          </a:p>
        </p:txBody>
      </p:sp>
      <p:pic>
        <p:nvPicPr>
          <p:cNvPr id="7" name="Inhaltsplatzhalter 6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E12647BB-664A-0149-A637-4B879C779DF7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2"/>
          <a:srcRect t="15571"/>
          <a:stretch/>
        </p:blipFill>
        <p:spPr>
          <a:xfrm>
            <a:off x="1766427" y="2323375"/>
            <a:ext cx="5611145" cy="2467415"/>
          </a:xfrm>
        </p:spPr>
      </p:pic>
    </p:spTree>
    <p:extLst>
      <p:ext uri="{BB962C8B-B14F-4D97-AF65-F5344CB8AC3E}">
        <p14:creationId xmlns:p14="http://schemas.microsoft.com/office/powerpoint/2010/main" val="4247540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A02E4-369C-3243-8431-25D7A346F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Thats</a:t>
            </a:r>
            <a:r>
              <a:rPr lang="de-DE" dirty="0"/>
              <a:t> </a:t>
            </a:r>
            <a:r>
              <a:rPr lang="de-DE" dirty="0" err="1"/>
              <a:t>it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B98001-BA42-7E48-A674-9A1DDE36F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Wir haben nun eine funktionsfähige Anbindung von unserer Angular Anwendung an </a:t>
            </a:r>
            <a:r>
              <a:rPr lang="de-DE" dirty="0" err="1"/>
              <a:t>Firebase</a:t>
            </a:r>
            <a:r>
              <a:rPr lang="de-DE" dirty="0"/>
              <a:t> mittels </a:t>
            </a:r>
            <a:r>
              <a:rPr lang="de-DE" dirty="0" err="1"/>
              <a:t>Angularfire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38393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A7AB2-F3B1-FA4A-803E-39D5A9D1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Firestore</a:t>
            </a:r>
            <a:r>
              <a:rPr lang="de-DE" dirty="0"/>
              <a:t> vorbereiten</a:t>
            </a:r>
          </a:p>
        </p:txBody>
      </p:sp>
      <p:pic>
        <p:nvPicPr>
          <p:cNvPr id="5" name="Inhaltsplatzhalter 4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560D615D-6C30-E144-B887-3CFDE6B1C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8423" y="1393825"/>
            <a:ext cx="6087153" cy="3167063"/>
          </a:xfrm>
        </p:spPr>
      </p:pic>
    </p:spTree>
    <p:extLst>
      <p:ext uri="{BB962C8B-B14F-4D97-AF65-F5344CB8AC3E}">
        <p14:creationId xmlns:p14="http://schemas.microsoft.com/office/powerpoint/2010/main" val="1696049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A7AB2-F3B1-FA4A-803E-39D5A9D1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datenbank</a:t>
            </a:r>
            <a:r>
              <a:rPr lang="de-DE" dirty="0"/>
              <a:t> vorbereiten</a:t>
            </a:r>
          </a:p>
        </p:txBody>
      </p:sp>
      <p:pic>
        <p:nvPicPr>
          <p:cNvPr id="7" name="Inhaltsplatzhalter 6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D98F87C9-A791-864A-87EA-95560201B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012" y="1393825"/>
            <a:ext cx="6065976" cy="3167063"/>
          </a:xfrm>
        </p:spPr>
      </p:pic>
    </p:spTree>
    <p:extLst>
      <p:ext uri="{BB962C8B-B14F-4D97-AF65-F5344CB8AC3E}">
        <p14:creationId xmlns:p14="http://schemas.microsoft.com/office/powerpoint/2010/main" val="7558960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A7AB2-F3B1-FA4A-803E-39D5A9D1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Datenbank - regeln vorbereiten</a:t>
            </a:r>
          </a:p>
        </p:txBody>
      </p:sp>
      <p:pic>
        <p:nvPicPr>
          <p:cNvPr id="7" name="Inhaltsplatzhalter 6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CF3FBF17-B105-8C48-A6C8-4CF15AC382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6747" y="1393825"/>
            <a:ext cx="6090505" cy="3167063"/>
          </a:xfrm>
        </p:spPr>
      </p:pic>
    </p:spTree>
    <p:extLst>
      <p:ext uri="{BB962C8B-B14F-4D97-AF65-F5344CB8AC3E}">
        <p14:creationId xmlns:p14="http://schemas.microsoft.com/office/powerpoint/2010/main" val="476166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5C9045-96EE-D449-B364-5F324D40D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</a:t>
            </a:r>
            <a:r>
              <a:rPr lang="de-DE" dirty="0" err="1"/>
              <a:t>firebase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EFD544-A770-C440-81CE-1B8CD39D7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Mobile &amp; Web-</a:t>
            </a:r>
            <a:r>
              <a:rPr lang="de-DE" dirty="0" err="1"/>
              <a:t>Application</a:t>
            </a:r>
            <a:r>
              <a:rPr lang="de-DE" dirty="0"/>
              <a:t> Development </a:t>
            </a:r>
            <a:r>
              <a:rPr lang="de-DE" dirty="0" err="1"/>
              <a:t>Platform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2011 von </a:t>
            </a:r>
            <a:r>
              <a:rPr lang="de-DE" dirty="0" err="1"/>
              <a:t>Firebase</a:t>
            </a:r>
            <a:r>
              <a:rPr lang="de-DE" dirty="0"/>
              <a:t> Inc. Entwickelt und 2014 von Google übernommen</a:t>
            </a:r>
          </a:p>
          <a:p>
            <a:pPr marL="285750" indent="-285750">
              <a:buFontTx/>
              <a:buChar char="-"/>
            </a:pPr>
            <a:r>
              <a:rPr lang="de-DE" dirty="0"/>
              <a:t>Findet Verwendung in über 1,5 Millionen Anwendungen</a:t>
            </a:r>
          </a:p>
        </p:txBody>
      </p:sp>
    </p:spTree>
    <p:extLst>
      <p:ext uri="{BB962C8B-B14F-4D97-AF65-F5344CB8AC3E}">
        <p14:creationId xmlns:p14="http://schemas.microsoft.com/office/powerpoint/2010/main" val="19190129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A7AB2-F3B1-FA4A-803E-39D5A9D1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Datenbank vorbereiten</a:t>
            </a:r>
          </a:p>
        </p:txBody>
      </p:sp>
      <p:pic>
        <p:nvPicPr>
          <p:cNvPr id="7" name="Inhaltsplatzhalter 6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B7D38264-9BF3-6347-884B-60000F1854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7931" y="1393825"/>
            <a:ext cx="6128138" cy="3167063"/>
          </a:xfrm>
        </p:spPr>
      </p:pic>
    </p:spTree>
    <p:extLst>
      <p:ext uri="{BB962C8B-B14F-4D97-AF65-F5344CB8AC3E}">
        <p14:creationId xmlns:p14="http://schemas.microsoft.com/office/powerpoint/2010/main" val="3952692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A7AB2-F3B1-FA4A-803E-39D5A9D1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Datenbank vorbereiten</a:t>
            </a:r>
          </a:p>
        </p:txBody>
      </p:sp>
      <p:pic>
        <p:nvPicPr>
          <p:cNvPr id="7" name="Inhaltsplatzhalter 6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8DF06233-039A-B04B-8FCD-61FFF294D2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8707" y="1393825"/>
            <a:ext cx="6086585" cy="3167063"/>
          </a:xfrm>
        </p:spPr>
      </p:pic>
    </p:spTree>
    <p:extLst>
      <p:ext uri="{BB962C8B-B14F-4D97-AF65-F5344CB8AC3E}">
        <p14:creationId xmlns:p14="http://schemas.microsoft.com/office/powerpoint/2010/main" val="1608977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A7AB2-F3B1-FA4A-803E-39D5A9D1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Datenbank vorbereiten</a:t>
            </a:r>
          </a:p>
        </p:txBody>
      </p:sp>
      <p:pic>
        <p:nvPicPr>
          <p:cNvPr id="6" name="Inhaltsplatzhalter 5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337AA5BC-D551-9D4E-9C06-BA1D3551A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8992" y="1393825"/>
            <a:ext cx="6086015" cy="3167063"/>
          </a:xfrm>
        </p:spPr>
      </p:pic>
    </p:spTree>
    <p:extLst>
      <p:ext uri="{BB962C8B-B14F-4D97-AF65-F5344CB8AC3E}">
        <p14:creationId xmlns:p14="http://schemas.microsoft.com/office/powerpoint/2010/main" val="4084177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31DFAD-A75E-AD4A-A81D-43A7E4903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Nutzer Auslesen &amp; hinzufügen</a:t>
            </a:r>
          </a:p>
        </p:txBody>
      </p:sp>
      <p:pic>
        <p:nvPicPr>
          <p:cNvPr id="5" name="Inhaltsplatzhalter 4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44F748F9-45E7-B143-991E-7A3D0712C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4428" y="1393825"/>
            <a:ext cx="4795143" cy="3167063"/>
          </a:xfrm>
        </p:spPr>
      </p:pic>
    </p:spTree>
    <p:extLst>
      <p:ext uri="{BB962C8B-B14F-4D97-AF65-F5344CB8AC3E}">
        <p14:creationId xmlns:p14="http://schemas.microsoft.com/office/powerpoint/2010/main" val="42354823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A7AB2-F3B1-FA4A-803E-39D5A9D1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Metadaten oder keine </a:t>
            </a:r>
            <a:r>
              <a:rPr lang="de-DE" dirty="0" err="1"/>
              <a:t>metadaten</a:t>
            </a:r>
            <a:r>
              <a:rPr lang="de-DE" dirty="0"/>
              <a:t>?</a:t>
            </a:r>
          </a:p>
        </p:txBody>
      </p:sp>
      <p:pic>
        <p:nvPicPr>
          <p:cNvPr id="11" name="Inhaltsplatzhalter 10" descr="Ein Bild, das Screenshot, Straße enthält.&#10;&#10;&#10;&#10;Automatisch generierte Beschreibung">
            <a:extLst>
              <a:ext uri="{FF2B5EF4-FFF2-40B4-BE49-F238E27FC236}">
                <a16:creationId xmlns:a16="http://schemas.microsoft.com/office/drawing/2014/main" id="{6DEA6E13-CC19-284D-876A-17EAF8C0E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5450" y="1834356"/>
            <a:ext cx="5753100" cy="2286000"/>
          </a:xfrm>
        </p:spPr>
      </p:pic>
    </p:spTree>
    <p:extLst>
      <p:ext uri="{BB962C8B-B14F-4D97-AF65-F5344CB8AC3E}">
        <p14:creationId xmlns:p14="http://schemas.microsoft.com/office/powerpoint/2010/main" val="26331223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AC907-60AA-0341-9C35-F1C82C7B1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Valuechanges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snapshotchanges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5E977A-D6AC-B145-8987-DAFA07EC3E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err="1"/>
              <a:t>ValueChanges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Gibt ein Observable mit den reinen Daten aus dem Dokument zurück</a:t>
            </a:r>
          </a:p>
          <a:p>
            <a:pPr marL="285750" indent="-285750">
              <a:buFontTx/>
              <a:buChar char="-"/>
            </a:pPr>
            <a:r>
              <a:rPr lang="de-DE" dirty="0"/>
              <a:t>Keine Datenmanipulationen möglich außer hinzufügen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5D82FEA-743B-F24C-B5BC-5128C3633849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e-DE" dirty="0" err="1"/>
              <a:t>SnapshotChanges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Gibt ein Observable vom Typ </a:t>
            </a:r>
            <a:r>
              <a:rPr lang="de-DE" dirty="0" err="1"/>
              <a:t>DocumentChangeAction</a:t>
            </a:r>
            <a:r>
              <a:rPr lang="de-DE" dirty="0"/>
              <a:t> zurück</a:t>
            </a:r>
          </a:p>
          <a:p>
            <a:pPr marL="285750" indent="-285750">
              <a:buFontTx/>
              <a:buChar char="-"/>
            </a:pPr>
            <a:r>
              <a:rPr lang="de-DE" dirty="0"/>
              <a:t>Enthält sämtliche Metadaten aus </a:t>
            </a:r>
            <a:r>
              <a:rPr lang="de-DE" dirty="0" err="1"/>
              <a:t>Firebase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Erlaubt durch ID komplexere Manipulationsmöglichkeiten</a:t>
            </a:r>
          </a:p>
        </p:txBody>
      </p:sp>
    </p:spTree>
    <p:extLst>
      <p:ext uri="{BB962C8B-B14F-4D97-AF65-F5344CB8AC3E}">
        <p14:creationId xmlns:p14="http://schemas.microsoft.com/office/powerpoint/2010/main" val="20680563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5E6A0-779E-D04B-B222-B10801CDB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Snapshot </a:t>
            </a:r>
            <a:r>
              <a:rPr lang="de-DE" dirty="0" err="1"/>
              <a:t>Changes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C5391A-74AC-C748-81B0-0FDFF4DED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Snapshot </a:t>
            </a:r>
            <a:r>
              <a:rPr lang="de-DE" dirty="0" err="1"/>
              <a:t>Changes</a:t>
            </a:r>
            <a:r>
              <a:rPr lang="de-DE" dirty="0"/>
              <a:t> ist die „mächtigere“ der beiden Optionen</a:t>
            </a:r>
          </a:p>
          <a:p>
            <a:pPr marL="285750" indent="-285750">
              <a:buFontTx/>
              <a:buChar char="-"/>
            </a:pPr>
            <a:r>
              <a:rPr lang="de-DE" dirty="0"/>
              <a:t>Aber hier kommen sämtliche Metadaten mit, auch alle die wir nicht brauchen</a:t>
            </a:r>
          </a:p>
          <a:p>
            <a:pPr marL="285750" indent="-285750">
              <a:buFontTx/>
              <a:buChar char="-"/>
            </a:pPr>
            <a:r>
              <a:rPr lang="de-DE" dirty="0"/>
              <a:t>Das können wir ändern:</a:t>
            </a:r>
          </a:p>
        </p:txBody>
      </p:sp>
    </p:spTree>
    <p:extLst>
      <p:ext uri="{BB962C8B-B14F-4D97-AF65-F5344CB8AC3E}">
        <p14:creationId xmlns:p14="http://schemas.microsoft.com/office/powerpoint/2010/main" val="3451676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5E6A0-779E-D04B-B222-B10801CDB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Datenbank mit </a:t>
            </a:r>
            <a:r>
              <a:rPr lang="de-DE" dirty="0" err="1"/>
              <a:t>metadaten</a:t>
            </a:r>
            <a:endParaRPr lang="de-DE" dirty="0"/>
          </a:p>
        </p:txBody>
      </p:sp>
      <p:pic>
        <p:nvPicPr>
          <p:cNvPr id="5" name="Inhaltsplatzhalter 4" descr="Ein Bild, das Screenshot, Text enthält.&#10;&#10;&#10;&#10;Automatisch generierte Beschreibung">
            <a:extLst>
              <a:ext uri="{FF2B5EF4-FFF2-40B4-BE49-F238E27FC236}">
                <a16:creationId xmlns:a16="http://schemas.microsoft.com/office/drawing/2014/main" id="{E541CD20-057E-8741-86A5-0A0C4ECCD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5655" y="1393825"/>
            <a:ext cx="3892690" cy="3167063"/>
          </a:xfrm>
        </p:spPr>
      </p:pic>
    </p:spTree>
    <p:extLst>
      <p:ext uri="{BB962C8B-B14F-4D97-AF65-F5344CB8AC3E}">
        <p14:creationId xmlns:p14="http://schemas.microsoft.com/office/powerpoint/2010/main" val="6267693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5E6A0-779E-D04B-B222-B10801CDB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Testen!</a:t>
            </a:r>
          </a:p>
        </p:txBody>
      </p:sp>
      <p:pic>
        <p:nvPicPr>
          <p:cNvPr id="7" name="Inhaltsplatzhalter 6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5BFAEABA-22A4-2140-B6CB-13A165A6A4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7174" y="1393825"/>
            <a:ext cx="6309651" cy="3167063"/>
          </a:xfrm>
        </p:spPr>
      </p:pic>
    </p:spTree>
    <p:extLst>
      <p:ext uri="{BB962C8B-B14F-4D97-AF65-F5344CB8AC3E}">
        <p14:creationId xmlns:p14="http://schemas.microsoft.com/office/powerpoint/2010/main" val="3468748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5E6A0-779E-D04B-B222-B10801CDB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Testen!</a:t>
            </a:r>
          </a:p>
        </p:txBody>
      </p:sp>
      <p:pic>
        <p:nvPicPr>
          <p:cNvPr id="6" name="Inhaltsplatzhalter 5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E66F8F52-6579-4E4D-919A-B4DA564EB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8361" y="1393825"/>
            <a:ext cx="6887277" cy="3167063"/>
          </a:xfrm>
        </p:spPr>
      </p:pic>
    </p:spTree>
    <p:extLst>
      <p:ext uri="{BB962C8B-B14F-4D97-AF65-F5344CB8AC3E}">
        <p14:creationId xmlns:p14="http://schemas.microsoft.com/office/powerpoint/2010/main" val="1172866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6CB765-9222-4843-B2AD-1DD684FD7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bietet </a:t>
            </a:r>
            <a:r>
              <a:rPr lang="de-DE" dirty="0" err="1"/>
              <a:t>firebase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33B686-3B66-D944-A301-1C7C8874C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285750" indent="-285750">
              <a:buFontTx/>
              <a:buChar char="-"/>
            </a:pPr>
            <a:r>
              <a:rPr lang="de-DE" dirty="0" err="1"/>
              <a:t>Firebase</a:t>
            </a:r>
            <a:r>
              <a:rPr lang="de-DE" dirty="0"/>
              <a:t> Analytics</a:t>
            </a:r>
          </a:p>
          <a:p>
            <a:pPr marL="628650" lvl="1" indent="-285750">
              <a:buFontTx/>
              <a:buChar char="-"/>
            </a:pPr>
            <a:r>
              <a:rPr lang="de-DE" dirty="0"/>
              <a:t>Tool zum messen des Nutzerverhaltens und der Anwendungsnutzung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Firebase</a:t>
            </a:r>
            <a:r>
              <a:rPr lang="de-DE" dirty="0"/>
              <a:t> Cloud Messaging</a:t>
            </a:r>
          </a:p>
          <a:p>
            <a:pPr marL="628650" lvl="1" indent="-285750">
              <a:buFontTx/>
              <a:buChar char="-"/>
            </a:pPr>
            <a:r>
              <a:rPr lang="de-DE" dirty="0"/>
              <a:t>Eine Cross-</a:t>
            </a:r>
            <a:r>
              <a:rPr lang="de-DE" dirty="0" err="1"/>
              <a:t>Platform</a:t>
            </a:r>
            <a:r>
              <a:rPr lang="de-DE" dirty="0"/>
              <a:t> Lösung für </a:t>
            </a:r>
            <a:r>
              <a:rPr lang="de-DE" dirty="0" err="1"/>
              <a:t>Notifications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Firebase</a:t>
            </a:r>
            <a:r>
              <a:rPr lang="de-DE" dirty="0"/>
              <a:t> </a:t>
            </a:r>
            <a:r>
              <a:rPr lang="de-DE" dirty="0" err="1"/>
              <a:t>Auth</a:t>
            </a:r>
            <a:endParaRPr lang="de-DE" dirty="0"/>
          </a:p>
          <a:p>
            <a:pPr marL="628650" lvl="1" indent="-285750">
              <a:buFontTx/>
              <a:buChar char="-"/>
            </a:pPr>
            <a:r>
              <a:rPr lang="de-DE" dirty="0"/>
              <a:t>Authentifizierung von Nutzern nur mit Clientseitigem Code</a:t>
            </a:r>
          </a:p>
          <a:p>
            <a:pPr marL="285750" indent="-285750">
              <a:buFontTx/>
              <a:buChar char="-"/>
            </a:pPr>
            <a:r>
              <a:rPr lang="de-DE" dirty="0"/>
              <a:t>Realtime Database / </a:t>
            </a:r>
            <a:r>
              <a:rPr lang="de-DE" dirty="0" err="1"/>
              <a:t>Firestore</a:t>
            </a:r>
            <a:endParaRPr lang="de-DE" dirty="0"/>
          </a:p>
          <a:p>
            <a:pPr marL="628650" lvl="1" indent="-285750">
              <a:buFontTx/>
              <a:buChar char="-"/>
            </a:pPr>
            <a:r>
              <a:rPr lang="de-DE" dirty="0"/>
              <a:t>Eine Echtzeitdatenbank, welche für synchronisierte Daten auf verschiedensten Clients sorgt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Firebase</a:t>
            </a:r>
            <a:r>
              <a:rPr lang="de-DE" dirty="0"/>
              <a:t> Storage</a:t>
            </a:r>
          </a:p>
          <a:p>
            <a:pPr marL="628650" lvl="1" indent="-285750">
              <a:buFontTx/>
              <a:buChar char="-"/>
            </a:pPr>
            <a:r>
              <a:rPr lang="de-DE" dirty="0"/>
              <a:t>Stellt sichere Dateiuploads und Downloads zur Verfügung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Firebase</a:t>
            </a:r>
            <a:r>
              <a:rPr lang="de-DE" dirty="0"/>
              <a:t> Hosting</a:t>
            </a:r>
          </a:p>
          <a:p>
            <a:pPr marL="628650" lvl="1" indent="-285750">
              <a:buFontTx/>
              <a:buChar char="-"/>
            </a:pPr>
            <a:r>
              <a:rPr lang="de-DE" dirty="0"/>
              <a:t>Hosting Service für </a:t>
            </a:r>
            <a:r>
              <a:rPr lang="de-DE" dirty="0" err="1"/>
              <a:t>Firebase</a:t>
            </a:r>
            <a:r>
              <a:rPr lang="de-DE" dirty="0"/>
              <a:t>-Anwendungen</a:t>
            </a:r>
          </a:p>
        </p:txBody>
      </p:sp>
    </p:spTree>
    <p:extLst>
      <p:ext uri="{BB962C8B-B14F-4D97-AF65-F5344CB8AC3E}">
        <p14:creationId xmlns:p14="http://schemas.microsoft.com/office/powerpoint/2010/main" val="1067274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5E6A0-779E-D04B-B222-B10801CDB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Testen!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1653BB6-E18C-C346-A4F1-4A28F525F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12771"/>
            <a:ext cx="5635665" cy="3167063"/>
          </a:xfrm>
        </p:spPr>
      </p:pic>
      <p:pic>
        <p:nvPicPr>
          <p:cNvPr id="9" name="Grafik 8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CC750854-4EFA-2B48-A793-3DB6E2177D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142"/>
          <a:stretch/>
        </p:blipFill>
        <p:spPr>
          <a:xfrm>
            <a:off x="5575744" y="1512771"/>
            <a:ext cx="3267173" cy="316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350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52B53-57BA-2D4B-908F-A95DCEE3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CRUD mit </a:t>
            </a:r>
            <a:r>
              <a:rPr lang="de-DE" dirty="0" err="1"/>
              <a:t>Angularfire</a:t>
            </a:r>
            <a:endParaRPr lang="de-DE" dirty="0"/>
          </a:p>
        </p:txBody>
      </p:sp>
      <p:pic>
        <p:nvPicPr>
          <p:cNvPr id="5" name="Inhaltsplatzhalter 4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F63A95CA-A8C4-734D-B95A-C3EA8AA14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2187" y="1393825"/>
            <a:ext cx="5239626" cy="3167063"/>
          </a:xfrm>
        </p:spPr>
      </p:pic>
    </p:spTree>
    <p:extLst>
      <p:ext uri="{BB962C8B-B14F-4D97-AF65-F5344CB8AC3E}">
        <p14:creationId xmlns:p14="http://schemas.microsoft.com/office/powerpoint/2010/main" val="34312661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52B53-57BA-2D4B-908F-A95DCEE3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Fireauth</a:t>
            </a:r>
            <a:endParaRPr lang="de-DE" dirty="0"/>
          </a:p>
        </p:txBody>
      </p:sp>
      <p:pic>
        <p:nvPicPr>
          <p:cNvPr id="7" name="Inhaltsplatzhalter 6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5B8F0540-9632-E44C-AF31-4DF763515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5110" y="1393825"/>
            <a:ext cx="6013779" cy="3167063"/>
          </a:xfrm>
        </p:spPr>
      </p:pic>
    </p:spTree>
    <p:extLst>
      <p:ext uri="{BB962C8B-B14F-4D97-AF65-F5344CB8AC3E}">
        <p14:creationId xmlns:p14="http://schemas.microsoft.com/office/powerpoint/2010/main" val="40172211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FA88B-C57D-FC4D-BC19-569EC601A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Anbindung des </a:t>
            </a:r>
            <a:r>
              <a:rPr lang="de-DE" dirty="0" err="1"/>
              <a:t>logins</a:t>
            </a:r>
            <a:endParaRPr lang="de-DE" dirty="0"/>
          </a:p>
        </p:txBody>
      </p:sp>
      <p:pic>
        <p:nvPicPr>
          <p:cNvPr id="6" name="Inhaltsplatzhalter 5" descr="Ein Bild, das Screenshot, Text enthält.&#10;&#10;&#10;&#10;Automatisch generierte Beschreibung">
            <a:extLst>
              <a:ext uri="{FF2B5EF4-FFF2-40B4-BE49-F238E27FC236}">
                <a16:creationId xmlns:a16="http://schemas.microsoft.com/office/drawing/2014/main" id="{03FF7B9E-DEE8-E142-9BCE-EF00D2F841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93087" y="1390650"/>
            <a:ext cx="3647763" cy="3170238"/>
          </a:xfrm>
        </p:spPr>
      </p:pic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3E1EA6-69DF-AA48-BF28-8DED78E8A77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/>
              <a:t>signInWithPopup</a:t>
            </a:r>
            <a:r>
              <a:rPr lang="de-DE" dirty="0"/>
              <a:t> öffnet separates Anmeldefenster</a:t>
            </a:r>
          </a:p>
          <a:p>
            <a:pPr marL="285750" indent="-285750">
              <a:buFontTx/>
              <a:buChar char="-"/>
            </a:pPr>
            <a:r>
              <a:rPr lang="de-DE" dirty="0"/>
              <a:t>Außerhalb der Zone ausgeführter Task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authState</a:t>
            </a:r>
            <a:r>
              <a:rPr lang="de-DE" dirty="0"/>
              <a:t> liefert Nutzerdaten</a:t>
            </a:r>
          </a:p>
        </p:txBody>
      </p:sp>
    </p:spTree>
    <p:extLst>
      <p:ext uri="{BB962C8B-B14F-4D97-AF65-F5344CB8AC3E}">
        <p14:creationId xmlns:p14="http://schemas.microsoft.com/office/powerpoint/2010/main" val="11258152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52B53-57BA-2D4B-908F-A95DCEE3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 Heimatort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6AFFFDD-15C5-204F-98DD-CE903B77C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Originale Idee von </a:t>
            </a:r>
            <a:r>
              <a:rPr lang="de-DE" dirty="0" err="1"/>
              <a:t>BrieBug</a:t>
            </a:r>
            <a:r>
              <a:rPr lang="de-DE" dirty="0"/>
              <a:t> aus den USA</a:t>
            </a:r>
          </a:p>
          <a:p>
            <a:pPr marL="285750" indent="-285750">
              <a:buFontTx/>
              <a:buChar char="-"/>
            </a:pPr>
            <a:r>
              <a:rPr lang="de-DE" dirty="0"/>
              <a:t>Demonstration von </a:t>
            </a:r>
            <a:r>
              <a:rPr lang="de-DE" dirty="0" err="1"/>
              <a:t>AngularFire</a:t>
            </a:r>
            <a:r>
              <a:rPr lang="de-DE" dirty="0"/>
              <a:t> und </a:t>
            </a:r>
            <a:r>
              <a:rPr lang="de-DE" dirty="0" err="1"/>
              <a:t>Firebase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Zeigt die bisher erklärten Elemente</a:t>
            </a:r>
          </a:p>
        </p:txBody>
      </p:sp>
    </p:spTree>
    <p:extLst>
      <p:ext uri="{BB962C8B-B14F-4D97-AF65-F5344CB8AC3E}">
        <p14:creationId xmlns:p14="http://schemas.microsoft.com/office/powerpoint/2010/main" val="5227135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F231B8-7BB2-A64D-A02E-E24C8B6C08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cap="none" dirty="0"/>
              <a:t>https://firemap-c1e9c.firebaseapp.com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D765BC5-5ED6-824D-A5A6-A5106FEBD5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Zeit für Fragen &amp; Anmerkungen</a:t>
            </a:r>
          </a:p>
          <a:p>
            <a:endParaRPr lang="de-DE" dirty="0"/>
          </a:p>
          <a:p>
            <a:r>
              <a:rPr lang="de-DE" dirty="0"/>
              <a:t>Vielen Dank!</a:t>
            </a:r>
          </a:p>
        </p:txBody>
      </p:sp>
    </p:spTree>
    <p:extLst>
      <p:ext uri="{BB962C8B-B14F-4D97-AF65-F5344CB8AC3E}">
        <p14:creationId xmlns:p14="http://schemas.microsoft.com/office/powerpoint/2010/main" val="712822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6CB765-9222-4843-B2AD-1DD684FD7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bietet </a:t>
            </a:r>
            <a:r>
              <a:rPr lang="de-DE" dirty="0" err="1"/>
              <a:t>firebase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33B686-3B66-D944-A301-1C7C8874C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ML Kit</a:t>
            </a:r>
          </a:p>
          <a:p>
            <a:pPr marL="628650" lvl="1" indent="-285750">
              <a:buFontTx/>
              <a:buChar char="-"/>
            </a:pPr>
            <a:r>
              <a:rPr lang="de-DE" dirty="0"/>
              <a:t>Mobiles </a:t>
            </a:r>
            <a:r>
              <a:rPr lang="de-DE" dirty="0" err="1"/>
              <a:t>Machine</a:t>
            </a:r>
            <a:r>
              <a:rPr lang="de-DE" dirty="0"/>
              <a:t>-Learning System mit Texterkennung, Face-</a:t>
            </a:r>
            <a:r>
              <a:rPr lang="de-DE" dirty="0" err="1"/>
              <a:t>Detection</a:t>
            </a:r>
            <a:r>
              <a:rPr lang="de-DE" dirty="0"/>
              <a:t> </a:t>
            </a:r>
            <a:r>
              <a:rPr lang="de-DE" dirty="0" err="1"/>
              <a:t>uvm</a:t>
            </a:r>
            <a:r>
              <a:rPr lang="de-DE" dirty="0"/>
              <a:t>.</a:t>
            </a:r>
          </a:p>
          <a:p>
            <a:pPr marL="628650" lvl="1" indent="-285750">
              <a:buFontTx/>
              <a:buChar char="-"/>
            </a:pPr>
            <a:r>
              <a:rPr lang="de-DE" dirty="0"/>
              <a:t>Bietet u.a. </a:t>
            </a:r>
            <a:r>
              <a:rPr lang="de-DE" dirty="0" err="1"/>
              <a:t>TensorFlow</a:t>
            </a:r>
            <a:r>
              <a:rPr lang="de-DE" dirty="0"/>
              <a:t> Integration an</a:t>
            </a:r>
          </a:p>
          <a:p>
            <a:pPr marL="285750" indent="-285750">
              <a:buFontTx/>
              <a:buChar char="-"/>
            </a:pPr>
            <a:r>
              <a:rPr lang="de-DE" dirty="0"/>
              <a:t>Weitere Analysetools</a:t>
            </a:r>
          </a:p>
          <a:p>
            <a:pPr marL="628650" lvl="1" indent="-285750">
              <a:buFontTx/>
              <a:buChar char="-"/>
            </a:pPr>
            <a:r>
              <a:rPr lang="de-DE" dirty="0"/>
              <a:t>Mehrere Möglichkeiten weitere Bereiche von Anwendungen zu analysieren, protokollieren und optimieren</a:t>
            </a:r>
          </a:p>
          <a:p>
            <a:pPr marL="285750" indent="-285750">
              <a:buFontTx/>
              <a:buChar char="-"/>
            </a:pPr>
            <a:r>
              <a:rPr lang="de-DE" dirty="0"/>
              <a:t>Weitere Werbetools</a:t>
            </a:r>
          </a:p>
          <a:p>
            <a:pPr marL="628650" lvl="1" indent="-285750">
              <a:buFontTx/>
              <a:buChar char="-"/>
            </a:pPr>
            <a:r>
              <a:rPr lang="de-DE" dirty="0"/>
              <a:t>Google AdWords und </a:t>
            </a:r>
            <a:r>
              <a:rPr lang="de-DE" dirty="0" err="1"/>
              <a:t>AdMob</a:t>
            </a:r>
            <a:r>
              <a:rPr lang="de-DE" dirty="0"/>
              <a:t> Integrationen in Verbindung mit </a:t>
            </a:r>
            <a:r>
              <a:rPr lang="de-DE" dirty="0" err="1"/>
              <a:t>AdSense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5309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740B0-5CCA-2342-A639-28C6035F8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Firestore</a:t>
            </a:r>
            <a:r>
              <a:rPr lang="de-DE" dirty="0"/>
              <a:t> / </a:t>
            </a:r>
            <a:r>
              <a:rPr lang="de-DE" dirty="0" err="1"/>
              <a:t>realtime</a:t>
            </a:r>
            <a:r>
              <a:rPr lang="de-DE" dirty="0"/>
              <a:t> </a:t>
            </a:r>
            <a:r>
              <a:rPr lang="de-DE" dirty="0" err="1"/>
              <a:t>database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BCD7BA8-199B-C146-BE34-377BEFF54FB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11451" b="11748"/>
          <a:stretch/>
        </p:blipFill>
        <p:spPr>
          <a:xfrm>
            <a:off x="709960" y="1393781"/>
            <a:ext cx="3447067" cy="1490668"/>
          </a:xfr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9F50D881-A22F-DC49-AFE5-4F57AC5A100A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3"/>
          <a:srcRect t="5905" b="10218"/>
          <a:stretch/>
        </p:blipFill>
        <p:spPr>
          <a:xfrm>
            <a:off x="709960" y="2950345"/>
            <a:ext cx="3447067" cy="1609779"/>
          </a:xfr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FA624B01-72EF-4745-ABB9-5C842C5A0061}"/>
              </a:ext>
            </a:extLst>
          </p:cNvPr>
          <p:cNvSpPr txBox="1">
            <a:spLocks/>
          </p:cNvSpPr>
          <p:nvPr/>
        </p:nvSpPr>
        <p:spPr>
          <a:xfrm>
            <a:off x="4572000" y="1393781"/>
            <a:ext cx="4114800" cy="3166343"/>
          </a:xfrm>
          <a:prstGeom prst="rect">
            <a:avLst/>
          </a:prstGeom>
          <a:ln>
            <a:solidFill>
              <a:srgbClr val="B81F40"/>
            </a:solidFill>
          </a:ln>
        </p:spPr>
        <p:txBody>
          <a:bodyPr vert="horz" lIns="180000" tIns="108000" rIns="180000" bIns="180000" rtlCol="0">
            <a:normAutofit fontScale="77500" lnSpcReduction="20000"/>
          </a:bodyPr>
          <a:lstStyle>
            <a:lvl1pPr marL="0" marR="0" indent="0" algn="l" defTabSz="3429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>
                <a:srgbClr val="B81F40"/>
              </a:buClr>
              <a:buSzTx/>
              <a:buFontTx/>
              <a:buNone/>
              <a:tabLst/>
              <a:defRPr sz="1600" kern="1200" baseline="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1pPr>
            <a:lvl2pPr marL="3429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4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2pPr>
            <a:lvl3pPr marL="6858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2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3pPr>
            <a:lvl4pPr marL="10287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1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4pPr>
            <a:lvl5pPr marL="13716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0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Tx/>
              <a:buChar char="-"/>
            </a:pPr>
            <a:r>
              <a:rPr lang="de-DE" dirty="0"/>
              <a:t>Eine Echtzeitdatenbank basierend auf </a:t>
            </a:r>
            <a:r>
              <a:rPr lang="de-DE" dirty="0" err="1"/>
              <a:t>noSQL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Voll skalierbar</a:t>
            </a:r>
          </a:p>
          <a:p>
            <a:pPr marL="285750" indent="-285750">
              <a:buFontTx/>
              <a:buChar char="-"/>
            </a:pPr>
            <a:r>
              <a:rPr lang="de-DE" dirty="0"/>
              <a:t>Eigene Sicherheitsregeln, ohne eigenen Server</a:t>
            </a:r>
          </a:p>
          <a:p>
            <a:pPr marL="285750" indent="-285750">
              <a:buFontTx/>
              <a:buChar char="-"/>
            </a:pPr>
            <a:r>
              <a:rPr lang="de-DE" dirty="0"/>
              <a:t>Cloud </a:t>
            </a:r>
            <a:r>
              <a:rPr lang="de-DE" dirty="0" err="1"/>
              <a:t>Functions</a:t>
            </a:r>
            <a:r>
              <a:rPr lang="de-DE" dirty="0"/>
              <a:t> bieten die Ausführung von </a:t>
            </a:r>
            <a:r>
              <a:rPr lang="de-DE" dirty="0" err="1"/>
              <a:t>Hosted</a:t>
            </a:r>
            <a:r>
              <a:rPr lang="de-DE" dirty="0"/>
              <a:t> Backend Code</a:t>
            </a:r>
          </a:p>
          <a:p>
            <a:pPr marL="285750" indent="-285750">
              <a:buFontTx/>
              <a:buChar char="-"/>
            </a:pPr>
            <a:r>
              <a:rPr lang="de-DE" dirty="0"/>
              <a:t>Vollautomatisierte Synchronisierung von Daten auf allen Clients</a:t>
            </a:r>
          </a:p>
          <a:p>
            <a:pPr marL="285750" indent="-285750">
              <a:buFontTx/>
              <a:buChar char="-"/>
            </a:pPr>
            <a:r>
              <a:rPr lang="de-DE" dirty="0"/>
              <a:t>Zugriffe auch offline möglich</a:t>
            </a:r>
          </a:p>
          <a:p>
            <a:pPr marL="285750" indent="-285750">
              <a:buFontTx/>
              <a:buChar char="-"/>
            </a:pPr>
            <a:r>
              <a:rPr lang="de-DE" dirty="0"/>
              <a:t>Einfache und stabile Sicherheit der Daten</a:t>
            </a:r>
          </a:p>
        </p:txBody>
      </p:sp>
    </p:spTree>
    <p:extLst>
      <p:ext uri="{BB962C8B-B14F-4D97-AF65-F5344CB8AC3E}">
        <p14:creationId xmlns:p14="http://schemas.microsoft.com/office/powerpoint/2010/main" val="1690280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740B0-5CCA-2342-A639-28C6035F8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Firebase</a:t>
            </a:r>
            <a:r>
              <a:rPr lang="de-DE" dirty="0"/>
              <a:t> </a:t>
            </a:r>
            <a:r>
              <a:rPr lang="de-DE" dirty="0" err="1"/>
              <a:t>authentication</a:t>
            </a:r>
            <a:endParaRPr lang="de-DE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5591C334-22F1-F045-9471-243D54297711}"/>
              </a:ext>
            </a:extLst>
          </p:cNvPr>
          <p:cNvSpPr txBox="1">
            <a:spLocks/>
          </p:cNvSpPr>
          <p:nvPr/>
        </p:nvSpPr>
        <p:spPr>
          <a:xfrm>
            <a:off x="4572000" y="1393781"/>
            <a:ext cx="4114800" cy="3166343"/>
          </a:xfrm>
          <a:prstGeom prst="rect">
            <a:avLst/>
          </a:prstGeom>
          <a:ln>
            <a:solidFill>
              <a:srgbClr val="B81F40"/>
            </a:solidFill>
          </a:ln>
        </p:spPr>
        <p:txBody>
          <a:bodyPr vert="horz" lIns="180000" tIns="108000" rIns="180000" bIns="180000" rtlCol="0">
            <a:normAutofit/>
          </a:bodyPr>
          <a:lstStyle>
            <a:lvl1pPr marL="0" marR="0" indent="0" algn="l" defTabSz="3429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>
                <a:srgbClr val="B81F40"/>
              </a:buClr>
              <a:buSzTx/>
              <a:buFontTx/>
              <a:buNone/>
              <a:tabLst/>
              <a:defRPr sz="1600" kern="1200" baseline="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1pPr>
            <a:lvl2pPr marL="3429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4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2pPr>
            <a:lvl3pPr marL="6858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2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3pPr>
            <a:lvl4pPr marL="10287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1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4pPr>
            <a:lvl5pPr marL="13716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0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Tx/>
              <a:buChar char="-"/>
            </a:pPr>
            <a:r>
              <a:rPr lang="de-DE" dirty="0"/>
              <a:t>Einfache Authentifizierung</a:t>
            </a:r>
          </a:p>
          <a:p>
            <a:pPr marL="285750" indent="-285750">
              <a:buFontTx/>
              <a:buChar char="-"/>
            </a:pPr>
            <a:r>
              <a:rPr lang="de-DE" dirty="0"/>
              <a:t>Support von </a:t>
            </a:r>
            <a:r>
              <a:rPr lang="de-DE" dirty="0" err="1"/>
              <a:t>Social</a:t>
            </a:r>
            <a:r>
              <a:rPr lang="de-DE" dirty="0"/>
              <a:t> Logins (Facebook, Google,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uvm</a:t>
            </a:r>
            <a:r>
              <a:rPr lang="de-DE" dirty="0"/>
              <a:t>.)</a:t>
            </a:r>
          </a:p>
          <a:p>
            <a:pPr marL="285750" indent="-285750">
              <a:buFontTx/>
              <a:buChar char="-"/>
            </a:pPr>
            <a:r>
              <a:rPr lang="de-DE" dirty="0"/>
              <a:t>Hohe Sicherheitsstandards</a:t>
            </a:r>
          </a:p>
          <a:p>
            <a:pPr marL="285750" indent="-285750">
              <a:buFontTx/>
              <a:buChar char="-"/>
            </a:pPr>
            <a:r>
              <a:rPr lang="de-DE" dirty="0"/>
              <a:t>Einfache Implementierung</a:t>
            </a:r>
          </a:p>
          <a:p>
            <a:pPr marL="285750" indent="-285750">
              <a:buFontTx/>
              <a:buChar char="-"/>
            </a:pPr>
            <a:r>
              <a:rPr lang="de-DE" dirty="0"/>
              <a:t>User Management trotz einfacher Struktur sehr vielseitig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EBAE426D-5E3F-0441-AD9E-847DD7502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89647"/>
            <a:ext cx="3862106" cy="217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695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740B0-5CCA-2342-A639-28C6035F8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Firebase</a:t>
            </a:r>
            <a:r>
              <a:rPr lang="de-DE" dirty="0"/>
              <a:t> </a:t>
            </a:r>
            <a:r>
              <a:rPr lang="de-DE" dirty="0" err="1"/>
              <a:t>storage</a:t>
            </a:r>
            <a:endParaRPr lang="de-DE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5591C334-22F1-F045-9471-243D54297711}"/>
              </a:ext>
            </a:extLst>
          </p:cNvPr>
          <p:cNvSpPr txBox="1">
            <a:spLocks/>
          </p:cNvSpPr>
          <p:nvPr/>
        </p:nvSpPr>
        <p:spPr>
          <a:xfrm>
            <a:off x="4572000" y="1393781"/>
            <a:ext cx="4114800" cy="3166343"/>
          </a:xfrm>
          <a:prstGeom prst="rect">
            <a:avLst/>
          </a:prstGeom>
          <a:ln>
            <a:solidFill>
              <a:srgbClr val="B81F40"/>
            </a:solidFill>
          </a:ln>
        </p:spPr>
        <p:txBody>
          <a:bodyPr vert="horz" lIns="180000" tIns="108000" rIns="180000" bIns="180000" rtlCol="0">
            <a:normAutofit/>
          </a:bodyPr>
          <a:lstStyle>
            <a:lvl1pPr marL="0" marR="0" indent="0" algn="l" defTabSz="3429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>
                <a:srgbClr val="B81F40"/>
              </a:buClr>
              <a:buSzTx/>
              <a:buFontTx/>
              <a:buNone/>
              <a:tabLst/>
              <a:defRPr sz="1600" kern="1200" baseline="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1pPr>
            <a:lvl2pPr marL="3429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4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2pPr>
            <a:lvl3pPr marL="6858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2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3pPr>
            <a:lvl4pPr marL="10287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1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4pPr>
            <a:lvl5pPr marL="1371600" indent="0" algn="l" defTabSz="342900" rtl="0" eaLnBrk="1" latinLnBrk="0" hangingPunct="1">
              <a:lnSpc>
                <a:spcPct val="150000"/>
              </a:lnSpc>
              <a:spcBef>
                <a:spcPct val="20000"/>
              </a:spcBef>
              <a:buClr>
                <a:srgbClr val="B81F40"/>
              </a:buClr>
              <a:buSzPct val="75000"/>
              <a:buFontTx/>
              <a:buNone/>
              <a:defRPr sz="1000" kern="1200">
                <a:solidFill>
                  <a:srgbClr val="464648"/>
                </a:solidFill>
                <a:latin typeface="Verdana"/>
                <a:ea typeface="+mn-ea"/>
                <a:cs typeface="Verdana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Tx/>
              <a:buChar char="-"/>
            </a:pPr>
            <a:r>
              <a:rPr lang="de-DE" dirty="0"/>
              <a:t>Einfache Bereitstellung von Nutzer-generierten Inhalten</a:t>
            </a:r>
          </a:p>
          <a:p>
            <a:pPr marL="285750" indent="-285750">
              <a:buFontTx/>
              <a:buChar char="-"/>
            </a:pPr>
            <a:r>
              <a:rPr lang="de-DE" dirty="0"/>
              <a:t>Re-Connect und Caching bei instabilem Netz oder offline-status</a:t>
            </a:r>
          </a:p>
          <a:p>
            <a:pPr marL="285750" indent="-285750">
              <a:buFontTx/>
              <a:buChar char="-"/>
            </a:pPr>
            <a:r>
              <a:rPr lang="de-DE" dirty="0"/>
              <a:t>Zugriffskontrolle durch </a:t>
            </a:r>
            <a:r>
              <a:rPr lang="de-DE" dirty="0" err="1"/>
              <a:t>Firebase</a:t>
            </a:r>
            <a:r>
              <a:rPr lang="de-DE" dirty="0"/>
              <a:t> </a:t>
            </a:r>
            <a:r>
              <a:rPr lang="de-DE" dirty="0" err="1"/>
              <a:t>Auth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1ADA712-1648-D14A-9037-B9214AAE7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84940"/>
            <a:ext cx="3823165" cy="215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504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4A23D3-148A-E44F-ACAF-0B4D59F8F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</a:t>
            </a:r>
            <a:r>
              <a:rPr lang="de-DE" dirty="0" err="1"/>
              <a:t>angularfire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4AB374-4F19-A24E-B644-1F7EA7298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Die offizielle Bibliothek für </a:t>
            </a:r>
            <a:r>
              <a:rPr lang="de-DE" dirty="0" err="1"/>
              <a:t>Firebase</a:t>
            </a:r>
            <a:r>
              <a:rPr lang="de-DE" dirty="0"/>
              <a:t> Anwendungen mit Angular</a:t>
            </a:r>
          </a:p>
          <a:p>
            <a:pPr marL="285750" indent="-285750">
              <a:buFontTx/>
              <a:buChar char="-"/>
            </a:pPr>
            <a:r>
              <a:rPr lang="de-DE" dirty="0"/>
              <a:t>Basiert auf Observables und vereint die Kraft von Angular, </a:t>
            </a:r>
            <a:r>
              <a:rPr lang="de-DE" dirty="0" err="1"/>
              <a:t>RxJS</a:t>
            </a:r>
            <a:r>
              <a:rPr lang="de-DE" dirty="0"/>
              <a:t> und </a:t>
            </a:r>
            <a:r>
              <a:rPr lang="de-DE" dirty="0" err="1"/>
              <a:t>Firebase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Unterstützt fast alle Funktionen von </a:t>
            </a:r>
            <a:r>
              <a:rPr lang="de-DE" dirty="0" err="1"/>
              <a:t>Firebase</a:t>
            </a:r>
            <a:r>
              <a:rPr lang="de-DE" dirty="0"/>
              <a:t> in vollem Umfang</a:t>
            </a:r>
          </a:p>
          <a:p>
            <a:pPr marL="285750" indent="-285750">
              <a:buFontTx/>
              <a:buChar char="-"/>
            </a:pPr>
            <a:r>
              <a:rPr lang="de-DE" dirty="0"/>
              <a:t>Performance-orientiert und modular</a:t>
            </a:r>
          </a:p>
          <a:p>
            <a:pPr marL="628650" lvl="1" indent="-285750">
              <a:buFontTx/>
              <a:buChar char="-"/>
            </a:pPr>
            <a:r>
              <a:rPr lang="de-DE" dirty="0"/>
              <a:t>Kein </a:t>
            </a:r>
            <a:r>
              <a:rPr lang="de-DE" dirty="0" err="1"/>
              <a:t>package</a:t>
            </a:r>
            <a:r>
              <a:rPr lang="de-DE" dirty="0"/>
              <a:t> ist größer als 3kb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9647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0C4487-F0A5-5C4B-9976-D2EA4C746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Installation &amp; Einrichtung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7FF80D-73CC-9A4B-8660-14E175E9C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Klassische Installation via </a:t>
            </a:r>
            <a:r>
              <a:rPr lang="de-DE" dirty="0" err="1"/>
              <a:t>npm</a:t>
            </a:r>
            <a:endParaRPr lang="de-DE" dirty="0"/>
          </a:p>
          <a:p>
            <a:pPr marL="628650" lvl="1" indent="-285750">
              <a:buFontTx/>
              <a:buChar char="-"/>
            </a:pPr>
            <a:r>
              <a:rPr lang="de-DE" dirty="0" err="1"/>
              <a:t>npm</a:t>
            </a:r>
            <a:r>
              <a:rPr lang="de-DE" dirty="0"/>
              <a:t> </a:t>
            </a:r>
            <a:r>
              <a:rPr lang="de-DE" dirty="0" err="1"/>
              <a:t>install</a:t>
            </a:r>
            <a:r>
              <a:rPr lang="de-DE" dirty="0"/>
              <a:t> @angular/</a:t>
            </a:r>
            <a:r>
              <a:rPr lang="de-DE" dirty="0" err="1"/>
              <a:t>fire</a:t>
            </a:r>
            <a:r>
              <a:rPr lang="de-DE" dirty="0"/>
              <a:t> </a:t>
            </a:r>
            <a:r>
              <a:rPr lang="de-DE" dirty="0" err="1"/>
              <a:t>firebase</a:t>
            </a:r>
            <a:r>
              <a:rPr lang="de-DE" dirty="0"/>
              <a:t> --save</a:t>
            </a:r>
          </a:p>
          <a:p>
            <a:pPr marL="285750" indent="-285750">
              <a:buFontTx/>
              <a:buChar char="-"/>
            </a:pPr>
            <a:r>
              <a:rPr lang="de-DE" dirty="0"/>
              <a:t>Einrichten eines </a:t>
            </a:r>
            <a:r>
              <a:rPr lang="de-DE" dirty="0" err="1"/>
              <a:t>Firebase</a:t>
            </a:r>
            <a:r>
              <a:rPr lang="de-DE" dirty="0"/>
              <a:t>-Projekts in der </a:t>
            </a:r>
            <a:r>
              <a:rPr lang="de-DE" dirty="0" err="1"/>
              <a:t>Firebase</a:t>
            </a:r>
            <a:r>
              <a:rPr lang="de-DE" dirty="0"/>
              <a:t> </a:t>
            </a:r>
            <a:r>
              <a:rPr lang="de-DE" dirty="0" err="1"/>
              <a:t>Console</a:t>
            </a:r>
            <a:endParaRPr lang="de-DE" dirty="0"/>
          </a:p>
        </p:txBody>
      </p:sp>
      <p:pic>
        <p:nvPicPr>
          <p:cNvPr id="5" name="Grafik 4" descr="Ein Bild, das Screenshot enthält.&#10;&#10;&#10;&#10;Automatisch generierte Beschreibung">
            <a:extLst>
              <a:ext uri="{FF2B5EF4-FFF2-40B4-BE49-F238E27FC236}">
                <a16:creationId xmlns:a16="http://schemas.microsoft.com/office/drawing/2014/main" id="{71E6F271-2CB7-4C4A-A20D-7562B7A4A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102" y="2571750"/>
            <a:ext cx="25400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80920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-Template Brockhaus A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äsentation3" id="{3256BF33-9864-F549-9050-ED8AEF629990}" vid="{37DD9CAF-0E43-9942-8CDD-C8C96A40051D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3CDA9B4EB36F7468AC07F4B33A12555" ma:contentTypeVersion="8" ma:contentTypeDescription="Ein neues Dokument erstellen." ma:contentTypeScope="" ma:versionID="01594dfb1b191846c9f4a288ea4cba9f">
  <xsd:schema xmlns:xsd="http://www.w3.org/2001/XMLSchema" xmlns:xs="http://www.w3.org/2001/XMLSchema" xmlns:p="http://schemas.microsoft.com/office/2006/metadata/properties" xmlns:ns2="505abc9b-097e-40c2-a3f6-8e62e791f5c5" xmlns:ns3="cc61b119-6965-4291-9910-516bba7c8c4d" targetNamespace="http://schemas.microsoft.com/office/2006/metadata/properties" ma:root="true" ma:fieldsID="224d230ae908ea52303ee2cd558913ef" ns2:_="" ns3:_="">
    <xsd:import namespace="505abc9b-097e-40c2-a3f6-8e62e791f5c5"/>
    <xsd:import namespace="cc61b119-6965-4291-9910-516bba7c8c4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OCR" minOccurs="0"/>
                <xsd:element ref="ns2:Bereic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5abc9b-097e-40c2-a3f6-8e62e791f5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Bereich" ma:index="15" nillable="true" ma:displayName="Bereich" ma:internalName="Bereich">
      <xsd:simpleType>
        <xsd:restriction base="dms:Choice">
          <xsd:enumeration value="Sales"/>
          <xsd:enumeration value="Marketing"/>
          <xsd:enumeration value="Human Ressources"/>
          <xsd:enumeration value="Recruiting"/>
          <xsd:enumeration value="Business Consulting"/>
          <xsd:enumeration value="IT Consulting"/>
          <xsd:enumeration value="Administration"/>
          <xsd:enumeration value="Alle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61b119-6965-4291-9910-516bba7c8c4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Freigegeben für -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ereich xmlns="505abc9b-097e-40c2-a3f6-8e62e791f5c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086D28-4A4B-4196-B9A5-434DEED50D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5abc9b-097e-40c2-a3f6-8e62e791f5c5"/>
    <ds:schemaRef ds:uri="cc61b119-6965-4291-9910-516bba7c8c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D2024F8-48A1-4CE5-863E-7D3AD788746B}">
  <ds:schemaRefs>
    <ds:schemaRef ds:uri="http://schemas.microsoft.com/office/2006/metadata/properties"/>
    <ds:schemaRef ds:uri="http://schemas.microsoft.com/office/infopath/2007/PartnerControls"/>
    <ds:schemaRef ds:uri="505abc9b-097e-40c2-a3f6-8e62e791f5c5"/>
  </ds:schemaRefs>
</ds:datastoreItem>
</file>

<file path=customXml/itemProps3.xml><?xml version="1.0" encoding="utf-8"?>
<ds:datastoreItem xmlns:ds="http://schemas.openxmlformats.org/officeDocument/2006/customXml" ds:itemID="{3AB1572F-1DC3-4DFF-933D-423FF20CD14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Master-Template Brockhaus AG</Template>
  <TotalTime>0</TotalTime>
  <Words>618</Words>
  <Application>Microsoft Macintosh PowerPoint</Application>
  <PresentationFormat>Bildschirmpräsentation (16:9)</PresentationFormat>
  <Paragraphs>119</Paragraphs>
  <Slides>35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2" baseType="lpstr">
      <vt:lpstr>Arial</vt:lpstr>
      <vt:lpstr>Calibri</vt:lpstr>
      <vt:lpstr>Century Gothic</vt:lpstr>
      <vt:lpstr>Symbol</vt:lpstr>
      <vt:lpstr>Verdana</vt:lpstr>
      <vt:lpstr>Wingdings</vt:lpstr>
      <vt:lpstr>Master-Template Brockhaus AG</vt:lpstr>
      <vt:lpstr>Angularfire2 </vt:lpstr>
      <vt:lpstr>Was ist firebase</vt:lpstr>
      <vt:lpstr>Was bietet firebase</vt:lpstr>
      <vt:lpstr>Was bietet firebase</vt:lpstr>
      <vt:lpstr>Firestore / realtime database</vt:lpstr>
      <vt:lpstr>Firebase authentication</vt:lpstr>
      <vt:lpstr>Firebase storage</vt:lpstr>
      <vt:lpstr>Was ist angularfire</vt:lpstr>
      <vt:lpstr>Installation &amp; Einrichtung</vt:lpstr>
      <vt:lpstr>Einrichtung der Firebase console </vt:lpstr>
      <vt:lpstr>Einrichtung der firebase console</vt:lpstr>
      <vt:lpstr>Einrichtung der firebase console</vt:lpstr>
      <vt:lpstr>Ausgangssituation</vt:lpstr>
      <vt:lpstr>Anbindung an Angular anwendung</vt:lpstr>
      <vt:lpstr>Anbindung an Angular anwendung</vt:lpstr>
      <vt:lpstr>Thats it</vt:lpstr>
      <vt:lpstr>Firestore vorbereiten</vt:lpstr>
      <vt:lpstr>datenbank vorbereiten</vt:lpstr>
      <vt:lpstr>Datenbank - regeln vorbereiten</vt:lpstr>
      <vt:lpstr>Datenbank vorbereiten</vt:lpstr>
      <vt:lpstr>Datenbank vorbereiten</vt:lpstr>
      <vt:lpstr>Datenbank vorbereiten</vt:lpstr>
      <vt:lpstr>Nutzer Auslesen &amp; hinzufügen</vt:lpstr>
      <vt:lpstr>Metadaten oder keine metadaten?</vt:lpstr>
      <vt:lpstr>Valuechanges vs snapshotchanges</vt:lpstr>
      <vt:lpstr>Snapshot Changes</vt:lpstr>
      <vt:lpstr>Datenbank mit metadaten</vt:lpstr>
      <vt:lpstr>Testen!</vt:lpstr>
      <vt:lpstr>Testen!</vt:lpstr>
      <vt:lpstr>Testen!</vt:lpstr>
      <vt:lpstr>CRUD mit Angularfire</vt:lpstr>
      <vt:lpstr>Fireauth</vt:lpstr>
      <vt:lpstr>Anbindung des logins</vt:lpstr>
      <vt:lpstr>Projekt Heimatort</vt:lpstr>
      <vt:lpstr>https://firemap-c1e9c.firebaseapp.com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Angularfire2 </dc:title>
  <dc:creator>Kwiatkowski, Tim</dc:creator>
  <cp:lastModifiedBy>Kwiatkowski, Tim</cp:lastModifiedBy>
  <cp:revision>30</cp:revision>
  <dcterms:created xsi:type="dcterms:W3CDTF">2018-12-07T10:47:32Z</dcterms:created>
  <dcterms:modified xsi:type="dcterms:W3CDTF">2019-01-31T14:28:34Z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0x01010063CDA9B4EB36F7468AC07F4B33A12555</vt:lpwstr>
  </property>
</Properties>
</file>

<file path=docProps/thumbnail.jpeg>
</file>